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4" r:id="rId1"/>
  </p:sldMasterIdLst>
  <p:notesMasterIdLst>
    <p:notesMasterId r:id="rId14"/>
  </p:notesMasterIdLst>
  <p:handoutMasterIdLst>
    <p:handoutMasterId r:id="rId15"/>
  </p:handoutMasterIdLst>
  <p:sldIdLst>
    <p:sldId id="277" r:id="rId2"/>
    <p:sldId id="267" r:id="rId3"/>
    <p:sldId id="281" r:id="rId4"/>
    <p:sldId id="280" r:id="rId5"/>
    <p:sldId id="273" r:id="rId6"/>
    <p:sldId id="283" r:id="rId7"/>
    <p:sldId id="282" r:id="rId8"/>
    <p:sldId id="284" r:id="rId9"/>
    <p:sldId id="285" r:id="rId10"/>
    <p:sldId id="287" r:id="rId11"/>
    <p:sldId id="286" r:id="rId12"/>
    <p:sldId id="288" r:id="rId13"/>
  </p:sldIdLst>
  <p:sldSz cx="9144000" cy="6858000" type="screen4x3"/>
  <p:notesSz cx="6858000" cy="91995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00FFFF"/>
    <a:srgbClr val="009900"/>
    <a:srgbClr val="FFCCFF"/>
    <a:srgbClr val="FFFF99"/>
    <a:srgbClr val="0000CC"/>
    <a:srgbClr val="CC0099"/>
    <a:srgbClr val="FF3399"/>
    <a:srgbClr val="FFD85B"/>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5" autoAdjust="0"/>
    <p:restoredTop sz="86475" autoAdjust="0"/>
  </p:normalViewPr>
  <p:slideViewPr>
    <p:cSldViewPr>
      <p:cViewPr varScale="1">
        <p:scale>
          <a:sx n="89" d="100"/>
          <a:sy n="89" d="100"/>
        </p:scale>
        <p:origin x="1291" y="91"/>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826" y="-108"/>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007" cy="460770"/>
          </a:xfrm>
          <a:prstGeom prst="rect">
            <a:avLst/>
          </a:prstGeom>
        </p:spPr>
        <p:txBody>
          <a:bodyPr vert="horz" lIns="90480" tIns="45240" rIns="90480" bIns="45240" rtlCol="0"/>
          <a:lstStyle>
            <a:lvl1pPr algn="l">
              <a:defRPr sz="1200"/>
            </a:lvl1pPr>
          </a:lstStyle>
          <a:p>
            <a:endParaRPr lang="en-US"/>
          </a:p>
        </p:txBody>
      </p:sp>
      <p:sp>
        <p:nvSpPr>
          <p:cNvPr id="3" name="Date Placeholder 2"/>
          <p:cNvSpPr>
            <a:spLocks noGrp="1"/>
          </p:cNvSpPr>
          <p:nvPr>
            <p:ph type="dt" sz="quarter" idx="1"/>
          </p:nvPr>
        </p:nvSpPr>
        <p:spPr>
          <a:xfrm>
            <a:off x="3884439" y="1"/>
            <a:ext cx="2972007" cy="460770"/>
          </a:xfrm>
          <a:prstGeom prst="rect">
            <a:avLst/>
          </a:prstGeom>
        </p:spPr>
        <p:txBody>
          <a:bodyPr vert="horz" lIns="90480" tIns="45240" rIns="90480" bIns="45240" rtlCol="0"/>
          <a:lstStyle>
            <a:lvl1pPr algn="r">
              <a:defRPr sz="1200"/>
            </a:lvl1pPr>
          </a:lstStyle>
          <a:p>
            <a:fld id="{6B89F635-6F14-4162-8F88-1C14AE27985E}" type="datetimeFigureOut">
              <a:rPr lang="en-US" smtClean="0"/>
              <a:t>10/28/2015</a:t>
            </a:fld>
            <a:endParaRPr lang="en-US"/>
          </a:p>
        </p:txBody>
      </p:sp>
      <p:sp>
        <p:nvSpPr>
          <p:cNvPr id="4" name="Footer Placeholder 3"/>
          <p:cNvSpPr>
            <a:spLocks noGrp="1"/>
          </p:cNvSpPr>
          <p:nvPr>
            <p:ph type="ftr" sz="quarter" idx="2"/>
          </p:nvPr>
        </p:nvSpPr>
        <p:spPr>
          <a:xfrm>
            <a:off x="0" y="8737210"/>
            <a:ext cx="2972007" cy="460770"/>
          </a:xfrm>
          <a:prstGeom prst="rect">
            <a:avLst/>
          </a:prstGeom>
        </p:spPr>
        <p:txBody>
          <a:bodyPr vert="horz" lIns="90480" tIns="45240" rIns="90480" bIns="45240" rtlCol="0" anchor="b"/>
          <a:lstStyle>
            <a:lvl1pPr algn="l">
              <a:defRPr sz="1200"/>
            </a:lvl1pPr>
          </a:lstStyle>
          <a:p>
            <a:endParaRPr lang="en-US"/>
          </a:p>
        </p:txBody>
      </p:sp>
      <p:sp>
        <p:nvSpPr>
          <p:cNvPr id="5" name="Slide Number Placeholder 4"/>
          <p:cNvSpPr>
            <a:spLocks noGrp="1"/>
          </p:cNvSpPr>
          <p:nvPr>
            <p:ph type="sldNum" sz="quarter" idx="3"/>
          </p:nvPr>
        </p:nvSpPr>
        <p:spPr>
          <a:xfrm>
            <a:off x="3884439" y="8737210"/>
            <a:ext cx="2972007" cy="460770"/>
          </a:xfrm>
          <a:prstGeom prst="rect">
            <a:avLst/>
          </a:prstGeom>
        </p:spPr>
        <p:txBody>
          <a:bodyPr vert="horz" lIns="90480" tIns="45240" rIns="90480" bIns="45240" rtlCol="0" anchor="b"/>
          <a:lstStyle>
            <a:lvl1pPr algn="r">
              <a:defRPr sz="1200"/>
            </a:lvl1pPr>
          </a:lstStyle>
          <a:p>
            <a:fld id="{4A8C30E8-B8E1-4F54-B40C-7614AF0DCAB3}" type="slidenum">
              <a:rPr lang="en-US" smtClean="0"/>
              <a:t>‹#›</a:t>
            </a:fld>
            <a:endParaRPr lang="en-US"/>
          </a:p>
        </p:txBody>
      </p:sp>
    </p:spTree>
    <p:extLst>
      <p:ext uri="{BB962C8B-B14F-4D97-AF65-F5344CB8AC3E}">
        <p14:creationId xmlns:p14="http://schemas.microsoft.com/office/powerpoint/2010/main" val="3400561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0375"/>
          </a:xfrm>
          <a:prstGeom prst="rect">
            <a:avLst/>
          </a:prstGeom>
        </p:spPr>
        <p:txBody>
          <a:bodyPr vert="horz" lIns="91440" tIns="45720" rIns="91440" bIns="45720" rtlCol="0"/>
          <a:lstStyle>
            <a:lvl1pPr algn="r">
              <a:defRPr sz="1200"/>
            </a:lvl1pPr>
          </a:lstStyle>
          <a:p>
            <a:fld id="{6C2E4B7D-67BC-42A4-82C4-3F0156918559}" type="datetimeFigureOut">
              <a:rPr lang="en-US" smtClean="0"/>
              <a:t>10/28/2015</a:t>
            </a:fld>
            <a:endParaRPr lang="en-US"/>
          </a:p>
        </p:txBody>
      </p:sp>
      <p:sp>
        <p:nvSpPr>
          <p:cNvPr id="4" name="Slide Image Placeholder 3"/>
          <p:cNvSpPr>
            <a:spLocks noGrp="1" noRot="1" noChangeAspect="1"/>
          </p:cNvSpPr>
          <p:nvPr>
            <p:ph type="sldImg" idx="2"/>
          </p:nvPr>
        </p:nvSpPr>
        <p:spPr>
          <a:xfrm>
            <a:off x="1130300" y="690563"/>
            <a:ext cx="4597400" cy="34496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70388"/>
            <a:ext cx="5486400" cy="41386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37600"/>
            <a:ext cx="2971800"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37600"/>
            <a:ext cx="2971800" cy="460375"/>
          </a:xfrm>
          <a:prstGeom prst="rect">
            <a:avLst/>
          </a:prstGeom>
        </p:spPr>
        <p:txBody>
          <a:bodyPr vert="horz" lIns="91440" tIns="45720" rIns="91440" bIns="45720" rtlCol="0" anchor="b"/>
          <a:lstStyle>
            <a:lvl1pPr algn="r">
              <a:defRPr sz="1200"/>
            </a:lvl1pPr>
          </a:lstStyle>
          <a:p>
            <a:fld id="{8660DB58-8088-43D6-A100-9A3B0DA2B918}" type="slidenum">
              <a:rPr lang="en-US" smtClean="0"/>
              <a:t>‹#›</a:t>
            </a:fld>
            <a:endParaRPr lang="en-US"/>
          </a:p>
        </p:txBody>
      </p:sp>
    </p:spTree>
    <p:extLst>
      <p:ext uri="{BB962C8B-B14F-4D97-AF65-F5344CB8AC3E}">
        <p14:creationId xmlns:p14="http://schemas.microsoft.com/office/powerpoint/2010/main" val="2061039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D352CA-0488-4107-B417-63A588798DDC}"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55315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02D352CA-0488-4107-B417-63A588798DDC}" type="datetimeFigureOut">
              <a:rPr lang="en-US" smtClean="0"/>
              <a:t>10/28/2015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82770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586453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75419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648264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84067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337603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D352CA-0488-4107-B417-63A588798DDC}"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835844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D352CA-0488-4107-B417-63A588798DDC}"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8259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D352CA-0488-4107-B417-63A588798DDC}"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323383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352CA-0488-4107-B417-63A588798DDC}"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13020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D352CA-0488-4107-B417-63A588798DDC}"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798465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D352CA-0488-4107-B417-63A588798DDC}" type="datetimeFigureOut">
              <a:rPr lang="en-US" smtClean="0"/>
              <a:t>10/28/2015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2227905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2D352CA-0488-4107-B417-63A588798DDC}" type="datetimeFigureOut">
              <a:rPr lang="en-US" smtClean="0"/>
              <a:t>10/28/2015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2435372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352CA-0488-4107-B417-63A588798DDC}" type="datetimeFigureOut">
              <a:rPr lang="en-US" smtClean="0"/>
              <a:t>10/28/2015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3779742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D352CA-0488-4107-B417-63A588798DDC}"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50560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D352CA-0488-4107-B417-63A588798DDC}" type="datetimeFigureOut">
              <a:rPr lang="en-US" smtClean="0"/>
              <a:t>10/28/2015</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1A3753A0-AC31-456D-9996-3D3D04D3C5FD}" type="slidenum">
              <a:rPr lang="en-US" smtClean="0"/>
              <a:t>‹#›</a:t>
            </a:fld>
            <a:endParaRPr lang="en-US"/>
          </a:p>
        </p:txBody>
      </p:sp>
    </p:spTree>
    <p:extLst>
      <p:ext uri="{BB962C8B-B14F-4D97-AF65-F5344CB8AC3E}">
        <p14:creationId xmlns:p14="http://schemas.microsoft.com/office/powerpoint/2010/main" val="1630683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2D352CA-0488-4107-B417-63A588798DDC}" type="datetimeFigureOut">
              <a:rPr lang="en-US" smtClean="0"/>
              <a:t>10/28/2015</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1A3753A0-AC31-456D-9996-3D3D04D3C5FD}" type="slidenum">
              <a:rPr lang="en-US" smtClean="0"/>
              <a:t>‹#›</a:t>
            </a:fld>
            <a:endParaRPr lang="en-US"/>
          </a:p>
        </p:txBody>
      </p:sp>
    </p:spTree>
    <p:extLst>
      <p:ext uri="{BB962C8B-B14F-4D97-AF65-F5344CB8AC3E}">
        <p14:creationId xmlns:p14="http://schemas.microsoft.com/office/powerpoint/2010/main" val="1925882706"/>
      </p:ext>
    </p:extLst>
  </p:cSld>
  <p:clrMap bg1="dk1" tx1="lt1" bg2="dk2" tx2="lt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 id="2147484086" r:id="rId12"/>
    <p:sldLayoutId id="2147484087" r:id="rId13"/>
    <p:sldLayoutId id="2147484088" r:id="rId14"/>
    <p:sldLayoutId id="2147484089" r:id="rId15"/>
    <p:sldLayoutId id="2147484090" r:id="rId16"/>
    <p:sldLayoutId id="2147484091"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3" y="76200"/>
            <a:ext cx="9008853" cy="914400"/>
          </a:xfrm>
        </p:spPr>
        <p:txBody>
          <a:bodyPr>
            <a:normAutofit fontScale="90000"/>
          </a:bodyPr>
          <a:lstStyle/>
          <a:p>
            <a:pPr algn="ctr"/>
            <a:r>
              <a:rPr lang="en-US" sz="4400" b="1" i="1" u="sng" dirty="0" smtClean="0"/>
              <a:t>6</a:t>
            </a:r>
            <a:r>
              <a:rPr lang="en-US" sz="4400" b="1" i="1" u="sng" baseline="30000" dirty="0" smtClean="0"/>
              <a:t>th</a:t>
            </a:r>
            <a:r>
              <a:rPr lang="en-US" sz="4400" b="1" i="1" u="sng" dirty="0" smtClean="0"/>
              <a:t> Grade Language Arts</a:t>
            </a:r>
            <a:r>
              <a:rPr lang="en-US" sz="4400" b="1" i="1" dirty="0"/>
              <a:t> </a:t>
            </a:r>
            <a:r>
              <a:rPr lang="en-US" sz="4400" b="1" i="1" dirty="0" smtClean="0"/>
              <a:t>– </a:t>
            </a:r>
            <a:r>
              <a:rPr lang="en-US" sz="2800" b="1" dirty="0" smtClean="0">
                <a:solidFill>
                  <a:schemeClr val="bg1"/>
                </a:solidFill>
              </a:rPr>
              <a:t>10/28/15</a:t>
            </a:r>
            <a:br>
              <a:rPr lang="en-US" sz="2800" b="1" dirty="0" smtClean="0">
                <a:solidFill>
                  <a:schemeClr val="bg1"/>
                </a:solidFill>
              </a:rPr>
            </a:br>
            <a:r>
              <a:rPr lang="en-US" sz="2800" b="1" dirty="0" smtClean="0">
                <a:solidFill>
                  <a:srgbClr val="00FFFF"/>
                </a:solidFill>
              </a:rPr>
              <a:t>opening session</a:t>
            </a:r>
            <a:endParaRPr lang="en-US" sz="4400" b="1" dirty="0">
              <a:solidFill>
                <a:srgbClr val="00FFFF"/>
              </a:solidFill>
            </a:endParaRPr>
          </a:p>
        </p:txBody>
      </p:sp>
      <p:sp>
        <p:nvSpPr>
          <p:cNvPr id="3" name="Content Placeholder 2"/>
          <p:cNvSpPr>
            <a:spLocks noGrp="1"/>
          </p:cNvSpPr>
          <p:nvPr>
            <p:ph idx="1"/>
          </p:nvPr>
        </p:nvSpPr>
        <p:spPr>
          <a:xfrm>
            <a:off x="228600" y="1066800"/>
            <a:ext cx="8077200" cy="5638800"/>
          </a:xfrm>
          <a:ln>
            <a:noFill/>
          </a:ln>
        </p:spPr>
        <p:txBody>
          <a:bodyPr>
            <a:normAutofit fontScale="77500" lnSpcReduction="20000"/>
          </a:bodyPr>
          <a:lstStyle/>
          <a:p>
            <a:pPr marL="36576" indent="0" algn="ctr">
              <a:buNone/>
            </a:pPr>
            <a:r>
              <a:rPr lang="en-US" sz="3400" b="1" dirty="0" smtClean="0">
                <a:solidFill>
                  <a:srgbClr val="FFFF00"/>
                </a:solidFill>
                <a:latin typeface="Copperplate Gothic Bold" panose="020E0705020206020404" pitchFamily="34" charset="0"/>
              </a:rPr>
              <a:t>SIT IN YOUR SEATS.	</a:t>
            </a:r>
            <a:endParaRPr lang="en-US" sz="3400" b="1" u="sng" dirty="0" smtClean="0">
              <a:solidFill>
                <a:srgbClr val="00FFFF"/>
              </a:solidFill>
              <a:latin typeface="Eras Bold ITC" panose="020B0907030504020204" pitchFamily="34" charset="0"/>
            </a:endParaRPr>
          </a:p>
          <a:p>
            <a:r>
              <a:rPr lang="en-US" sz="3400" b="1" u="sng" dirty="0" smtClean="0">
                <a:solidFill>
                  <a:srgbClr val="FFCCFF"/>
                </a:solidFill>
                <a:latin typeface="Eras Bold ITC" panose="020B0907030504020204" pitchFamily="34" charset="0"/>
              </a:rPr>
              <a:t>Place your agenda on my table</a:t>
            </a:r>
          </a:p>
          <a:p>
            <a:r>
              <a:rPr lang="en-US" sz="3400" b="1" u="sng" dirty="0" smtClean="0">
                <a:solidFill>
                  <a:srgbClr val="00FFFF"/>
                </a:solidFill>
                <a:latin typeface="Eras Bold ITC" panose="020B0907030504020204" pitchFamily="34" charset="0"/>
              </a:rPr>
              <a:t>Put Homework Bags on the table</a:t>
            </a:r>
          </a:p>
          <a:p>
            <a:pPr>
              <a:lnSpc>
                <a:spcPct val="110000"/>
              </a:lnSpc>
              <a:spcBef>
                <a:spcPts val="0"/>
              </a:spcBef>
            </a:pPr>
            <a:r>
              <a:rPr lang="en-US" sz="3200" b="1" dirty="0" smtClean="0">
                <a:solidFill>
                  <a:srgbClr val="99FF66"/>
                </a:solidFill>
                <a:latin typeface="Times New Roman" panose="02020603050405020304" pitchFamily="18" charset="0"/>
                <a:cs typeface="Times New Roman" panose="02020603050405020304" pitchFamily="18" charset="0"/>
              </a:rPr>
              <a:t>Get your folder and your book</a:t>
            </a:r>
          </a:p>
          <a:p>
            <a:pPr>
              <a:lnSpc>
                <a:spcPct val="110000"/>
              </a:lnSpc>
              <a:spcBef>
                <a:spcPts val="0"/>
              </a:spcBef>
            </a:pPr>
            <a:r>
              <a:rPr lang="en-US" sz="3200" b="1" dirty="0" smtClean="0">
                <a:solidFill>
                  <a:srgbClr val="FFFF00"/>
                </a:solidFill>
                <a:latin typeface="Times New Roman" panose="02020603050405020304" pitchFamily="18" charset="0"/>
                <a:cs typeface="Times New Roman" panose="02020603050405020304" pitchFamily="18" charset="0"/>
              </a:rPr>
              <a:t>Ms. </a:t>
            </a:r>
            <a:r>
              <a:rPr lang="en-US" sz="3200" b="1" dirty="0" err="1" smtClean="0">
                <a:solidFill>
                  <a:srgbClr val="FFFF00"/>
                </a:solidFill>
                <a:latin typeface="Times New Roman" panose="02020603050405020304" pitchFamily="18" charset="0"/>
                <a:cs typeface="Times New Roman" panose="02020603050405020304" pitchFamily="18" charset="0"/>
              </a:rPr>
              <a:t>Hagy</a:t>
            </a:r>
            <a:r>
              <a:rPr lang="en-US" sz="3200" b="1" dirty="0" smtClean="0">
                <a:solidFill>
                  <a:srgbClr val="FFFF00"/>
                </a:solidFill>
                <a:latin typeface="Times New Roman" panose="02020603050405020304" pitchFamily="18" charset="0"/>
                <a:cs typeface="Times New Roman" panose="02020603050405020304" pitchFamily="18" charset="0"/>
              </a:rPr>
              <a:t> pass out the writing journals </a:t>
            </a:r>
          </a:p>
          <a:p>
            <a:pPr lvl="2">
              <a:lnSpc>
                <a:spcPct val="110000"/>
              </a:lnSpc>
              <a:spcBef>
                <a:spcPts val="0"/>
              </a:spcBef>
            </a:pPr>
            <a:r>
              <a:rPr lang="en-US" sz="3100" b="1" dirty="0" smtClean="0">
                <a:solidFill>
                  <a:srgbClr val="00B0F0"/>
                </a:solidFill>
                <a:latin typeface="Times New Roman" panose="02020603050405020304" pitchFamily="18" charset="0"/>
                <a:cs typeface="Times New Roman" panose="02020603050405020304" pitchFamily="18" charset="0"/>
              </a:rPr>
              <a:t>Turn to the next blank page and write the date it in the upper left corner</a:t>
            </a:r>
          </a:p>
          <a:p>
            <a:pPr lvl="2">
              <a:lnSpc>
                <a:spcPct val="110000"/>
              </a:lnSpc>
              <a:spcBef>
                <a:spcPts val="0"/>
              </a:spcBef>
            </a:pPr>
            <a:r>
              <a:rPr lang="en-US" sz="3100" b="1" dirty="0" smtClean="0">
                <a:solidFill>
                  <a:srgbClr val="FFFF00"/>
                </a:solidFill>
                <a:latin typeface="Times New Roman" panose="02020603050405020304" pitchFamily="18" charset="0"/>
                <a:cs typeface="Times New Roman" panose="02020603050405020304" pitchFamily="18" charset="0"/>
              </a:rPr>
              <a:t>Line up your writing prompt</a:t>
            </a:r>
          </a:p>
          <a:p>
            <a:pPr lvl="2">
              <a:lnSpc>
                <a:spcPct val="110000"/>
              </a:lnSpc>
              <a:spcBef>
                <a:spcPts val="0"/>
              </a:spcBef>
            </a:pPr>
            <a:r>
              <a:rPr lang="en-US" sz="3100" b="1" dirty="0" smtClean="0">
                <a:solidFill>
                  <a:srgbClr val="00FFFF"/>
                </a:solidFill>
                <a:latin typeface="Times New Roman" panose="02020603050405020304" pitchFamily="18" charset="0"/>
                <a:cs typeface="Times New Roman" panose="02020603050405020304" pitchFamily="18" charset="0"/>
              </a:rPr>
              <a:t>5 minute writing prompt</a:t>
            </a:r>
            <a:endParaRPr lang="en-US" sz="3100" b="1" dirty="0" smtClean="0">
              <a:solidFill>
                <a:srgbClr val="00FFFF"/>
              </a:solidFill>
              <a:latin typeface="Narkisim" panose="020E0502050101010101" pitchFamily="34" charset="-79"/>
              <a:cs typeface="Narkisim" panose="020E0502050101010101" pitchFamily="34" charset="-79"/>
            </a:endParaRPr>
          </a:p>
          <a:p>
            <a:r>
              <a:rPr lang="en-US" sz="3500" b="1" u="sng" dirty="0" smtClean="0">
                <a:solidFill>
                  <a:schemeClr val="accent3">
                    <a:lumMod val="20000"/>
                    <a:lumOff val="80000"/>
                  </a:schemeClr>
                </a:solidFill>
                <a:latin typeface="Narkisim" panose="020E0502050101010101" pitchFamily="34" charset="-79"/>
                <a:cs typeface="Narkisim" panose="020E0502050101010101" pitchFamily="34" charset="-79"/>
              </a:rPr>
              <a:t>Homework Bags will be passed out at the </a:t>
            </a:r>
            <a:r>
              <a:rPr lang="en-US" sz="3500" b="1" u="sng" dirty="0" smtClean="0">
                <a:solidFill>
                  <a:srgbClr val="FFFF00"/>
                </a:solidFill>
                <a:latin typeface="Narkisim" panose="020E0502050101010101" pitchFamily="34" charset="-79"/>
                <a:cs typeface="Narkisim" panose="020E0502050101010101" pitchFamily="34" charset="-79"/>
              </a:rPr>
              <a:t>END of CLASS</a:t>
            </a:r>
          </a:p>
          <a:p>
            <a:pPr lvl="1"/>
            <a:r>
              <a:rPr lang="en-US" sz="3300" b="1" u="sng" dirty="0" smtClean="0">
                <a:solidFill>
                  <a:srgbClr val="FFFF00"/>
                </a:solidFill>
                <a:latin typeface="Narkisim" panose="020E0502050101010101" pitchFamily="34" charset="-79"/>
                <a:cs typeface="Narkisim" panose="020E0502050101010101" pitchFamily="34" charset="-79"/>
              </a:rPr>
              <a:t>REMEMBER</a:t>
            </a:r>
            <a:r>
              <a:rPr lang="en-US" sz="3300" dirty="0" smtClean="0">
                <a:solidFill>
                  <a:srgbClr val="FFFF00"/>
                </a:solidFill>
                <a:latin typeface="Narkisim" panose="020E0502050101010101" pitchFamily="34" charset="-79"/>
                <a:cs typeface="Narkisim" panose="020E0502050101010101" pitchFamily="34" charset="-79"/>
              </a:rPr>
              <a:t> </a:t>
            </a:r>
            <a:r>
              <a:rPr lang="en-US" sz="3300" dirty="0" smtClean="0">
                <a:solidFill>
                  <a:srgbClr val="00FFFF"/>
                </a:solidFill>
                <a:latin typeface="Narkisim" panose="020E0502050101010101" pitchFamily="34" charset="-79"/>
                <a:cs typeface="Narkisim" panose="020E0502050101010101" pitchFamily="34" charset="-79"/>
              </a:rPr>
              <a:t>homework is </a:t>
            </a:r>
            <a:r>
              <a:rPr lang="en-US" sz="3300" b="1" u="sng" dirty="0" smtClean="0">
                <a:solidFill>
                  <a:srgbClr val="00FFFF"/>
                </a:solidFill>
                <a:latin typeface="Narkisim" panose="020E0502050101010101" pitchFamily="34" charset="-79"/>
                <a:cs typeface="Narkisim" panose="020E0502050101010101" pitchFamily="34" charset="-79"/>
              </a:rPr>
              <a:t>DUE DAILY</a:t>
            </a:r>
          </a:p>
          <a:p>
            <a:pPr lvl="1"/>
            <a:r>
              <a:rPr lang="en-US" sz="3300" b="1" u="sng" dirty="0" smtClean="0">
                <a:solidFill>
                  <a:srgbClr val="009900"/>
                </a:solidFill>
                <a:latin typeface="Narkisim" panose="020E0502050101010101" pitchFamily="34" charset="-79"/>
                <a:cs typeface="Narkisim" panose="020E0502050101010101" pitchFamily="34" charset="-79"/>
              </a:rPr>
              <a:t>Homework Bags should be brought back to class DAILY.</a:t>
            </a:r>
          </a:p>
        </p:txBody>
      </p:sp>
    </p:spTree>
    <p:extLst>
      <p:ext uri="{BB962C8B-B14F-4D97-AF65-F5344CB8AC3E}">
        <p14:creationId xmlns:p14="http://schemas.microsoft.com/office/powerpoint/2010/main" val="4046569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algn="ctr"/>
            <a:r>
              <a:rPr lang="en-US" sz="4400" b="1" i="1" u="sng" dirty="0" smtClean="0"/>
              <a:t>Language Arts</a:t>
            </a:r>
            <a:r>
              <a:rPr lang="en-US" sz="4400" b="1" i="1" dirty="0" smtClean="0"/>
              <a:t> –</a:t>
            </a:r>
            <a:r>
              <a:rPr lang="en-US" sz="4400" b="1" dirty="0">
                <a:solidFill>
                  <a:srgbClr val="00FFFF"/>
                </a:solidFill>
              </a:rPr>
              <a:t>	</a:t>
            </a:r>
            <a:r>
              <a:rPr lang="en-US" sz="2800" b="1" dirty="0" smtClean="0">
                <a:solidFill>
                  <a:srgbClr val="00FFFF"/>
                </a:solidFill>
              </a:rPr>
              <a:t>10/28/15 </a:t>
            </a:r>
            <a:br>
              <a:rPr lang="en-US" sz="2800" b="1" dirty="0" smtClean="0">
                <a:solidFill>
                  <a:srgbClr val="00FFFF"/>
                </a:solidFill>
              </a:rPr>
            </a:br>
            <a:r>
              <a:rPr lang="en-US" sz="2800" b="1" dirty="0" smtClean="0">
                <a:solidFill>
                  <a:srgbClr val="00FFFF"/>
                </a:solidFill>
              </a:rPr>
              <a:t>Work session</a:t>
            </a:r>
            <a:endParaRPr lang="en-US" sz="4400" b="1" dirty="0">
              <a:solidFill>
                <a:srgbClr val="00FFFF"/>
              </a:solidFill>
            </a:endParaRPr>
          </a:p>
        </p:txBody>
      </p:sp>
      <p:sp>
        <p:nvSpPr>
          <p:cNvPr id="3" name="Content Placeholder 2"/>
          <p:cNvSpPr>
            <a:spLocks noGrp="1"/>
          </p:cNvSpPr>
          <p:nvPr>
            <p:ph idx="1"/>
          </p:nvPr>
        </p:nvSpPr>
        <p:spPr>
          <a:xfrm>
            <a:off x="-32084" y="1143000"/>
            <a:ext cx="9144000" cy="5715000"/>
          </a:xfrm>
        </p:spPr>
        <p:txBody>
          <a:bodyPr>
            <a:normAutofit/>
          </a:bodyPr>
          <a:lstStyle/>
          <a:p>
            <a:r>
              <a:rPr lang="en-US" sz="1600" b="1" u="sng" dirty="0">
                <a:solidFill>
                  <a:srgbClr val="FFFF00"/>
                </a:solidFill>
              </a:rPr>
              <a:t>Essential </a:t>
            </a:r>
            <a:r>
              <a:rPr lang="en-US" sz="1600" b="1" u="sng" dirty="0" smtClean="0">
                <a:solidFill>
                  <a:srgbClr val="FFFF00"/>
                </a:solidFill>
              </a:rPr>
              <a:t>Question:</a:t>
            </a:r>
            <a:r>
              <a:rPr lang="en-US" sz="1600" dirty="0">
                <a:solidFill>
                  <a:srgbClr val="FFFF00"/>
                </a:solidFill>
              </a:rPr>
              <a:t> •	How do authors use compare/contrast to help readers understand information? How do readers use signal words to identify compare/contrast? How can a Thinking Map be used to compare and contrast? How can I use context clues to comprehend the meaning of a word within context? How can using a variety of sentences within my writing make my writing more </a:t>
            </a:r>
            <a:r>
              <a:rPr lang="en-US" sz="1600" dirty="0" smtClean="0">
                <a:solidFill>
                  <a:srgbClr val="FFFF00"/>
                </a:solidFill>
              </a:rPr>
              <a:t>interesting?</a:t>
            </a:r>
            <a:endParaRPr lang="en-US" sz="1600" u="sng" dirty="0"/>
          </a:p>
          <a:p>
            <a:r>
              <a:rPr lang="en-US" sz="1600" b="1" u="sng" dirty="0">
                <a:solidFill>
                  <a:srgbClr val="00FFFF"/>
                </a:solidFill>
              </a:rPr>
              <a:t>Standard</a:t>
            </a:r>
            <a:r>
              <a:rPr lang="en-US" sz="1600" b="1" dirty="0">
                <a:solidFill>
                  <a:srgbClr val="00FFFF"/>
                </a:solidFill>
              </a:rPr>
              <a:t>:  </a:t>
            </a:r>
            <a:r>
              <a:rPr lang="en-US" sz="1600" b="1" i="1" dirty="0">
                <a:solidFill>
                  <a:srgbClr val="00FFFF"/>
                </a:solidFill>
              </a:rPr>
              <a:t>ELAGSE7RL1 </a:t>
            </a:r>
            <a:r>
              <a:rPr lang="en-US" sz="1600" b="1" i="1" dirty="0" smtClean="0">
                <a:solidFill>
                  <a:srgbClr val="00FFFF"/>
                </a:solidFill>
              </a:rPr>
              <a:t>- Cite </a:t>
            </a:r>
            <a:r>
              <a:rPr lang="en-US" sz="1600" b="1" i="1" dirty="0">
                <a:solidFill>
                  <a:srgbClr val="00FFFF"/>
                </a:solidFill>
              </a:rPr>
              <a:t>several pieces of textual evidence to support analysis of what the text says explicitly as well as inferences drawn from the text</a:t>
            </a:r>
            <a:r>
              <a:rPr lang="en-US" sz="1600" b="1" i="1" dirty="0" smtClean="0">
                <a:solidFill>
                  <a:srgbClr val="00FFFF"/>
                </a:solidFill>
              </a:rPr>
              <a:t>.</a:t>
            </a:r>
          </a:p>
          <a:p>
            <a:r>
              <a:rPr lang="en-US" sz="1600" b="1" u="sng" dirty="0" smtClean="0">
                <a:solidFill>
                  <a:srgbClr val="00FFFF"/>
                </a:solidFill>
              </a:rPr>
              <a:t>Standard</a:t>
            </a:r>
            <a:r>
              <a:rPr lang="en-US" sz="1600" b="1" dirty="0">
                <a:solidFill>
                  <a:srgbClr val="00FFFF"/>
                </a:solidFill>
              </a:rPr>
              <a:t>:  </a:t>
            </a:r>
            <a:r>
              <a:rPr lang="en-US" sz="1600" b="1" i="1" dirty="0" smtClean="0">
                <a:solidFill>
                  <a:srgbClr val="00FFFF"/>
                </a:solidFill>
              </a:rPr>
              <a:t>ELAGSE7RL2</a:t>
            </a:r>
            <a:r>
              <a:rPr lang="en-US" sz="1600" b="1" i="1" dirty="0">
                <a:solidFill>
                  <a:srgbClr val="00FFFF"/>
                </a:solidFill>
              </a:rPr>
              <a:t>–  </a:t>
            </a:r>
            <a:r>
              <a:rPr lang="en-US" sz="1600" b="1" i="1" dirty="0" smtClean="0">
                <a:solidFill>
                  <a:srgbClr val="00FFFF"/>
                </a:solidFill>
              </a:rPr>
              <a:t>Determine </a:t>
            </a:r>
            <a:r>
              <a:rPr lang="en-US" sz="1600" b="1" i="1" dirty="0">
                <a:solidFill>
                  <a:srgbClr val="00FFFF"/>
                </a:solidFill>
              </a:rPr>
              <a:t>a theme and/or central idea of a text and analyze its development over the course of the text; provide an objective summary of the text. </a:t>
            </a:r>
            <a:endParaRPr lang="en-US" sz="1600" b="1" i="1" dirty="0" smtClean="0">
              <a:solidFill>
                <a:srgbClr val="00FFFF"/>
              </a:solidFill>
            </a:endParaRPr>
          </a:p>
          <a:p>
            <a:r>
              <a:rPr lang="en-US" sz="1600" b="1" u="sng" dirty="0" smtClean="0">
                <a:solidFill>
                  <a:srgbClr val="00FFFF"/>
                </a:solidFill>
              </a:rPr>
              <a:t>Standard</a:t>
            </a:r>
            <a:r>
              <a:rPr lang="en-US" sz="1600" b="1" dirty="0">
                <a:solidFill>
                  <a:srgbClr val="00FFFF"/>
                </a:solidFill>
              </a:rPr>
              <a:t>:  </a:t>
            </a:r>
            <a:r>
              <a:rPr lang="en-US" sz="1600" b="1" i="1" dirty="0" smtClean="0">
                <a:solidFill>
                  <a:srgbClr val="00FFFF"/>
                </a:solidFill>
              </a:rPr>
              <a:t>ELAGSE7RL3</a:t>
            </a:r>
            <a:r>
              <a:rPr lang="en-US" sz="1600" b="1" i="1" dirty="0">
                <a:solidFill>
                  <a:srgbClr val="00FFFF"/>
                </a:solidFill>
              </a:rPr>
              <a:t>– </a:t>
            </a:r>
            <a:r>
              <a:rPr lang="en-US" sz="1600" b="1" i="1" dirty="0" smtClean="0">
                <a:solidFill>
                  <a:srgbClr val="00FFFF"/>
                </a:solidFill>
              </a:rPr>
              <a:t>Analyze </a:t>
            </a:r>
            <a:r>
              <a:rPr lang="en-US" sz="1600" b="1" i="1" dirty="0">
                <a:solidFill>
                  <a:srgbClr val="00FFFF"/>
                </a:solidFill>
              </a:rPr>
              <a:t>how particular elements of a story or drama interact (e.g., how settings shape the characters or plot</a:t>
            </a:r>
            <a:r>
              <a:rPr lang="en-US" sz="1600" b="1" i="1" dirty="0" smtClean="0">
                <a:solidFill>
                  <a:srgbClr val="00FFFF"/>
                </a:solidFill>
              </a:rPr>
              <a:t>).</a:t>
            </a:r>
          </a:p>
          <a:p>
            <a:r>
              <a:rPr lang="en-US" sz="1600" b="1" i="1" u="sng" dirty="0" smtClean="0">
                <a:solidFill>
                  <a:srgbClr val="00FFFF"/>
                </a:solidFill>
              </a:rPr>
              <a:t>Standard</a:t>
            </a:r>
            <a:r>
              <a:rPr lang="en-US" sz="1600" b="1" i="1" dirty="0">
                <a:solidFill>
                  <a:srgbClr val="00FFFF"/>
                </a:solidFill>
              </a:rPr>
              <a:t>: ELASE7RL7 - </a:t>
            </a:r>
            <a:r>
              <a:rPr lang="en-US" sz="1600" b="1" i="1" dirty="0" smtClean="0">
                <a:solidFill>
                  <a:srgbClr val="00FFFF"/>
                </a:solidFill>
              </a:rPr>
              <a:t>Compare </a:t>
            </a:r>
            <a:r>
              <a:rPr lang="en-US" sz="1600" b="1" i="1" dirty="0">
                <a:solidFill>
                  <a:srgbClr val="00FFFF"/>
                </a:solidFill>
              </a:rPr>
              <a:t>and Contrast a written story, drama, or poem to its audio, filmed, staged or multimedia version, analyzing the effects of techniques unique to  each medium (e.g., lighting, sound, color, or camera focus and angles in a film</a:t>
            </a:r>
            <a:r>
              <a:rPr lang="en-US" sz="1600" b="1" i="1" dirty="0" smtClean="0">
                <a:solidFill>
                  <a:srgbClr val="00FFFF"/>
                </a:solidFill>
              </a:rPr>
              <a:t>)</a:t>
            </a:r>
          </a:p>
          <a:p>
            <a:r>
              <a:rPr lang="en-US" sz="1600" b="1" i="1" u="sng" dirty="0" smtClean="0">
                <a:solidFill>
                  <a:srgbClr val="00FFFF"/>
                </a:solidFill>
              </a:rPr>
              <a:t>Standard</a:t>
            </a:r>
            <a:r>
              <a:rPr lang="en-US" sz="1600" b="1" i="1" dirty="0">
                <a:solidFill>
                  <a:srgbClr val="00FFFF"/>
                </a:solidFill>
              </a:rPr>
              <a:t>: ELASE7W3 - </a:t>
            </a:r>
            <a:r>
              <a:rPr lang="en-US" sz="1600" b="1" i="1" dirty="0" smtClean="0">
                <a:solidFill>
                  <a:srgbClr val="00FFFF"/>
                </a:solidFill>
              </a:rPr>
              <a:t>Write </a:t>
            </a:r>
            <a:r>
              <a:rPr lang="en-US" sz="1600" b="1" i="1" dirty="0">
                <a:solidFill>
                  <a:srgbClr val="00FFFF"/>
                </a:solidFill>
              </a:rPr>
              <a:t>narratives to develop real or imaged experiences or events using effective techniques, relevant descriptive details, and well-structured event sequences</a:t>
            </a:r>
            <a:r>
              <a:rPr lang="en-US" sz="1600" b="1" i="1" dirty="0" smtClean="0">
                <a:solidFill>
                  <a:srgbClr val="00FFFF"/>
                </a:solidFill>
              </a:rPr>
              <a:t>.</a:t>
            </a:r>
          </a:p>
          <a:p>
            <a:r>
              <a:rPr lang="en-US" sz="1600" b="1" i="1" u="sng" dirty="0" smtClean="0">
                <a:solidFill>
                  <a:srgbClr val="00FFFF"/>
                </a:solidFill>
              </a:rPr>
              <a:t>Standard</a:t>
            </a:r>
            <a:r>
              <a:rPr lang="en-US" sz="1600" b="1" i="1" dirty="0">
                <a:solidFill>
                  <a:srgbClr val="00FFFF"/>
                </a:solidFill>
              </a:rPr>
              <a:t>: ELASE7W4 - </a:t>
            </a:r>
            <a:r>
              <a:rPr lang="en-US" sz="1600" b="1" i="1" dirty="0" smtClean="0">
                <a:solidFill>
                  <a:srgbClr val="00FFFF"/>
                </a:solidFill>
              </a:rPr>
              <a:t>Produce </a:t>
            </a:r>
            <a:r>
              <a:rPr lang="en-US" sz="1600" b="1" i="1" dirty="0">
                <a:solidFill>
                  <a:srgbClr val="00FFFF"/>
                </a:solidFill>
              </a:rPr>
              <a:t>clear and coherent writing in which the development, organization, and style are appropriate to task, purpose, and audience.</a:t>
            </a:r>
            <a:endParaRPr lang="en-US" sz="1600" u="sng" dirty="0"/>
          </a:p>
        </p:txBody>
      </p:sp>
    </p:spTree>
    <p:extLst>
      <p:ext uri="{BB962C8B-B14F-4D97-AF65-F5344CB8AC3E}">
        <p14:creationId xmlns:p14="http://schemas.microsoft.com/office/powerpoint/2010/main" val="288768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76200" y="76200"/>
            <a:ext cx="9144000" cy="1219200"/>
          </a:xfrm>
        </p:spPr>
        <p:txBody>
          <a:bodyPr>
            <a:normAutofit fontScale="90000" lnSpcReduction="10000"/>
          </a:bodyPr>
          <a:lstStyle/>
          <a:p>
            <a:pPr marL="0" indent="0" algn="ctr">
              <a:buNone/>
            </a:pPr>
            <a:r>
              <a:rPr lang="en-US" sz="4400" b="1" i="1" u="sng" dirty="0" smtClean="0"/>
              <a:t>Language Arts</a:t>
            </a:r>
            <a:r>
              <a:rPr lang="en-US" sz="4400" b="1" i="1" dirty="0" smtClean="0"/>
              <a:t> –   </a:t>
            </a:r>
            <a:r>
              <a:rPr lang="en-US" sz="4400" b="1" dirty="0" smtClean="0">
                <a:solidFill>
                  <a:srgbClr val="FF9966"/>
                </a:solidFill>
              </a:rPr>
              <a:t>Work Session</a:t>
            </a:r>
            <a:r>
              <a:rPr lang="en-US" sz="4400" b="1" dirty="0" smtClean="0">
                <a:solidFill>
                  <a:srgbClr val="00FFFF"/>
                </a:solidFill>
              </a:rPr>
              <a:t>	</a:t>
            </a:r>
            <a:r>
              <a:rPr lang="en-US" sz="2800" b="1" dirty="0" smtClean="0">
                <a:solidFill>
                  <a:srgbClr val="00FFFF"/>
                </a:solidFill>
              </a:rPr>
              <a:t>10/28/15</a:t>
            </a:r>
            <a:endParaRPr lang="en-US" sz="4400" b="1" dirty="0">
              <a:solidFill>
                <a:srgbClr val="00FFFF"/>
              </a:solidFill>
            </a:endParaRPr>
          </a:p>
        </p:txBody>
      </p:sp>
      <p:sp>
        <p:nvSpPr>
          <p:cNvPr id="2" name="TextBox 1"/>
          <p:cNvSpPr txBox="1"/>
          <p:nvPr/>
        </p:nvSpPr>
        <p:spPr>
          <a:xfrm>
            <a:off x="228600" y="1524000"/>
            <a:ext cx="8534400" cy="1354217"/>
          </a:xfrm>
          <a:prstGeom prst="rect">
            <a:avLst/>
          </a:prstGeom>
          <a:noFill/>
        </p:spPr>
        <p:txBody>
          <a:bodyPr wrap="square" rtlCol="0">
            <a:spAutoFit/>
          </a:bodyPr>
          <a:lstStyle/>
          <a:p>
            <a:pPr marL="285750" indent="-285750">
              <a:buFont typeface="Wingdings" panose="05000000000000000000" pitchFamily="2" charset="2"/>
              <a:buChar char="Ø"/>
            </a:pPr>
            <a:r>
              <a:rPr lang="en-US" sz="1600" b="1" dirty="0" smtClean="0">
                <a:solidFill>
                  <a:srgbClr val="FFFF00"/>
                </a:solidFill>
              </a:rPr>
              <a:t>Ms. Lockhart will meet with the Tic Group</a:t>
            </a:r>
          </a:p>
          <a:p>
            <a:pPr marL="742950" lvl="1" indent="-285750">
              <a:buFont typeface="Wingdings" panose="05000000000000000000" pitchFamily="2" charset="2"/>
              <a:buChar char="Ø"/>
            </a:pPr>
            <a:r>
              <a:rPr lang="en-US" sz="1600" b="1" dirty="0" smtClean="0">
                <a:solidFill>
                  <a:srgbClr val="FFFF00"/>
                </a:solidFill>
              </a:rPr>
              <a:t>Recap The Mystery of the PB &amp; J Jam</a:t>
            </a:r>
          </a:p>
          <a:p>
            <a:pPr marL="742950" lvl="1" indent="-285750">
              <a:buFont typeface="Wingdings" panose="05000000000000000000" pitchFamily="2" charset="2"/>
              <a:buChar char="Ø"/>
            </a:pPr>
            <a:r>
              <a:rPr lang="en-US" sz="1600" b="1" dirty="0" smtClean="0">
                <a:solidFill>
                  <a:srgbClr val="FFFF00"/>
                </a:solidFill>
              </a:rPr>
              <a:t>TSW (start/finish) compare &amp; contrast Ty &amp; Toby</a:t>
            </a:r>
          </a:p>
          <a:p>
            <a:pPr marL="742950" lvl="1" indent="-285750">
              <a:buFont typeface="Wingdings" panose="05000000000000000000" pitchFamily="2" charset="2"/>
              <a:buChar char="Ø"/>
            </a:pPr>
            <a:r>
              <a:rPr lang="en-US" sz="1600" b="1" dirty="0" smtClean="0">
                <a:solidFill>
                  <a:srgbClr val="FFFF00"/>
                </a:solidFill>
              </a:rPr>
              <a:t>Create Vocabulary Flashcards</a:t>
            </a:r>
          </a:p>
          <a:p>
            <a:pPr marL="742950" lvl="1" indent="-285750">
              <a:buFont typeface="Wingdings" panose="05000000000000000000" pitchFamily="2" charset="2"/>
              <a:buChar char="Ø"/>
            </a:pPr>
            <a:r>
              <a:rPr lang="en-US" sz="1600" b="1" dirty="0" smtClean="0">
                <a:solidFill>
                  <a:srgbClr val="FFFF00"/>
                </a:solidFill>
              </a:rPr>
              <a:t>Test on Friday </a:t>
            </a:r>
            <a:endParaRPr lang="en-US" sz="1600" b="1" dirty="0">
              <a:solidFill>
                <a:srgbClr val="FFFF00"/>
              </a:solidFill>
            </a:endParaRPr>
          </a:p>
        </p:txBody>
      </p:sp>
      <p:sp>
        <p:nvSpPr>
          <p:cNvPr id="3" name="TextBox 2"/>
          <p:cNvSpPr txBox="1"/>
          <p:nvPr/>
        </p:nvSpPr>
        <p:spPr>
          <a:xfrm>
            <a:off x="152400" y="2971800"/>
            <a:ext cx="8610600" cy="1354217"/>
          </a:xfrm>
          <a:prstGeom prst="rect">
            <a:avLst/>
          </a:prstGeom>
          <a:noFill/>
        </p:spPr>
        <p:txBody>
          <a:bodyPr wrap="square" rtlCol="0">
            <a:spAutoFit/>
          </a:bodyPr>
          <a:lstStyle/>
          <a:p>
            <a:pPr marL="285750" indent="-285750">
              <a:buFont typeface="Wingdings" panose="05000000000000000000" pitchFamily="2" charset="2"/>
              <a:buChar char="Ø"/>
            </a:pPr>
            <a:r>
              <a:rPr lang="en-US" sz="1600" b="1" dirty="0" smtClean="0">
                <a:solidFill>
                  <a:srgbClr val="FFCCFF"/>
                </a:solidFill>
              </a:rPr>
              <a:t>Tac Group will meet together to discuss chapters 1-5 of Stone Fox</a:t>
            </a:r>
          </a:p>
          <a:p>
            <a:pPr marL="742950" lvl="1" indent="-285750">
              <a:buFont typeface="Wingdings" panose="05000000000000000000" pitchFamily="2" charset="2"/>
              <a:buChar char="Ø"/>
            </a:pPr>
            <a:r>
              <a:rPr lang="en-US" sz="1600" b="1" dirty="0" smtClean="0">
                <a:solidFill>
                  <a:srgbClr val="FFCCFF"/>
                </a:solidFill>
              </a:rPr>
              <a:t>Create Vocabulary Flashcards</a:t>
            </a:r>
          </a:p>
          <a:p>
            <a:pPr marL="742950" lvl="1" indent="-285750">
              <a:buFont typeface="Wingdings" panose="05000000000000000000" pitchFamily="2" charset="2"/>
              <a:buChar char="Ø"/>
            </a:pPr>
            <a:r>
              <a:rPr lang="en-US" sz="1600" b="1" dirty="0" smtClean="0">
                <a:solidFill>
                  <a:srgbClr val="FFCCFF"/>
                </a:solidFill>
              </a:rPr>
              <a:t>Ms. Lockhart will meet with this group after she meets with the Tic group to review and check understanding of chapters 1 – 5</a:t>
            </a:r>
          </a:p>
          <a:p>
            <a:pPr marL="742950" lvl="1" indent="-285750">
              <a:buFont typeface="Wingdings" panose="05000000000000000000" pitchFamily="2" charset="2"/>
              <a:buChar char="Ø"/>
            </a:pPr>
            <a:r>
              <a:rPr lang="en-US" sz="1600" b="1" dirty="0" smtClean="0">
                <a:solidFill>
                  <a:srgbClr val="FFCCFF"/>
                </a:solidFill>
              </a:rPr>
              <a:t>START WITH </a:t>
            </a:r>
            <a:r>
              <a:rPr lang="en-US" sz="1600" b="1" dirty="0" err="1" smtClean="0">
                <a:solidFill>
                  <a:srgbClr val="FFCCFF"/>
                </a:solidFill>
              </a:rPr>
              <a:t>Raz-Kidz</a:t>
            </a:r>
            <a:r>
              <a:rPr lang="en-US" sz="1600" b="1" dirty="0" smtClean="0">
                <a:solidFill>
                  <a:srgbClr val="FFCCFF"/>
                </a:solidFill>
              </a:rPr>
              <a:t> Teacher - </a:t>
            </a:r>
            <a:r>
              <a:rPr lang="en-US" sz="1600" b="1" dirty="0" err="1" smtClean="0">
                <a:solidFill>
                  <a:srgbClr val="FFCCFF"/>
                </a:solidFill>
              </a:rPr>
              <a:t>floydteacher</a:t>
            </a:r>
            <a:endParaRPr lang="en-US" sz="1600" b="1" dirty="0">
              <a:solidFill>
                <a:srgbClr val="FFCCFF"/>
              </a:solidFill>
            </a:endParaRPr>
          </a:p>
        </p:txBody>
      </p:sp>
      <p:sp>
        <p:nvSpPr>
          <p:cNvPr id="6" name="TextBox 5"/>
          <p:cNvSpPr txBox="1"/>
          <p:nvPr/>
        </p:nvSpPr>
        <p:spPr>
          <a:xfrm>
            <a:off x="208085" y="4419600"/>
            <a:ext cx="8991600" cy="1077218"/>
          </a:xfrm>
          <a:prstGeom prst="rect">
            <a:avLst/>
          </a:prstGeom>
          <a:noFill/>
        </p:spPr>
        <p:txBody>
          <a:bodyPr wrap="square" rtlCol="0">
            <a:spAutoFit/>
          </a:bodyPr>
          <a:lstStyle/>
          <a:p>
            <a:pPr marL="285750" indent="-285750">
              <a:buFont typeface="Wingdings" panose="05000000000000000000" pitchFamily="2" charset="2"/>
              <a:buChar char="Ø"/>
            </a:pPr>
            <a:r>
              <a:rPr lang="en-US" sz="1600" b="1" dirty="0" smtClean="0">
                <a:solidFill>
                  <a:srgbClr val="00FFFF"/>
                </a:solidFill>
              </a:rPr>
              <a:t>Toe Group meet together to discuss chapters 1-5 of The Fault in Our Stars</a:t>
            </a:r>
          </a:p>
          <a:p>
            <a:pPr marL="742950" lvl="1" indent="-285750">
              <a:buFont typeface="Wingdings" panose="05000000000000000000" pitchFamily="2" charset="2"/>
              <a:buChar char="Ø"/>
            </a:pPr>
            <a:r>
              <a:rPr lang="en-US" sz="1600" b="1" dirty="0" smtClean="0">
                <a:solidFill>
                  <a:srgbClr val="00FFFF"/>
                </a:solidFill>
              </a:rPr>
              <a:t>Create Vocabulary Flashcards</a:t>
            </a:r>
          </a:p>
          <a:p>
            <a:pPr marL="742950" lvl="1" indent="-285750">
              <a:buFont typeface="Wingdings" panose="05000000000000000000" pitchFamily="2" charset="2"/>
              <a:buChar char="Ø"/>
            </a:pPr>
            <a:r>
              <a:rPr lang="en-US" sz="1600" b="1" dirty="0">
                <a:solidFill>
                  <a:srgbClr val="00FFFF"/>
                </a:solidFill>
              </a:rPr>
              <a:t>Discuss Chapters 2 &amp; 3 taking notes for Comparing &amp; Contrasting the text to the Movie</a:t>
            </a:r>
            <a:r>
              <a:rPr lang="en-US" sz="1600" b="1" dirty="0" smtClean="0">
                <a:solidFill>
                  <a:srgbClr val="00FFFF"/>
                </a:solidFill>
              </a:rPr>
              <a:t>.</a:t>
            </a:r>
            <a:endParaRPr lang="en-US" sz="1600" b="1" dirty="0">
              <a:solidFill>
                <a:srgbClr val="00FFFF"/>
              </a:solidFill>
            </a:endParaRPr>
          </a:p>
        </p:txBody>
      </p:sp>
      <p:sp>
        <p:nvSpPr>
          <p:cNvPr id="5" name="TextBox 4"/>
          <p:cNvSpPr txBox="1"/>
          <p:nvPr/>
        </p:nvSpPr>
        <p:spPr>
          <a:xfrm>
            <a:off x="228600" y="5464580"/>
            <a:ext cx="8192827" cy="646331"/>
          </a:xfrm>
          <a:prstGeom prst="rect">
            <a:avLst/>
          </a:prstGeom>
          <a:noFill/>
        </p:spPr>
        <p:txBody>
          <a:bodyPr wrap="square" rtlCol="0">
            <a:spAutoFit/>
          </a:bodyPr>
          <a:lstStyle/>
          <a:p>
            <a:pPr marL="285750" indent="-285750">
              <a:buFont typeface="Wingdings" panose="05000000000000000000" pitchFamily="2" charset="2"/>
              <a:buChar char="Ø"/>
            </a:pPr>
            <a:r>
              <a:rPr lang="en-US" b="1" dirty="0" smtClean="0">
                <a:solidFill>
                  <a:srgbClr val="FFFF00"/>
                </a:solidFill>
              </a:rPr>
              <a:t>ALL</a:t>
            </a:r>
            <a:r>
              <a:rPr lang="en-US" b="1" dirty="0" smtClean="0">
                <a:solidFill>
                  <a:srgbClr val="92D050"/>
                </a:solidFill>
              </a:rPr>
              <a:t> groups will work towards completing their compare &amp; contrast bubble map</a:t>
            </a:r>
            <a:endParaRPr lang="en-US" b="1" dirty="0">
              <a:solidFill>
                <a:srgbClr val="92D050"/>
              </a:solidFill>
            </a:endParaRPr>
          </a:p>
        </p:txBody>
      </p:sp>
    </p:spTree>
    <p:extLst>
      <p:ext uri="{BB962C8B-B14F-4D97-AF65-F5344CB8AC3E}">
        <p14:creationId xmlns:p14="http://schemas.microsoft.com/office/powerpoint/2010/main" val="3119769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8755" y="21566"/>
            <a:ext cx="9067800" cy="1143000"/>
          </a:xfrm>
        </p:spPr>
        <p:txBody>
          <a:bodyPr>
            <a:normAutofit/>
          </a:bodyPr>
          <a:lstStyle/>
          <a:p>
            <a:pPr marL="0" indent="0" algn="ctr">
              <a:buNone/>
            </a:pPr>
            <a:r>
              <a:rPr lang="en-US" sz="4000" b="1" i="1" u="sng" dirty="0" smtClean="0"/>
              <a:t>Language Arts</a:t>
            </a:r>
            <a:r>
              <a:rPr lang="en-US" sz="4000" b="1" i="1" dirty="0" smtClean="0"/>
              <a:t> –</a:t>
            </a:r>
            <a:r>
              <a:rPr lang="en-US" sz="2800" b="1" dirty="0" smtClean="0">
                <a:solidFill>
                  <a:srgbClr val="00FFFF"/>
                </a:solidFill>
              </a:rPr>
              <a:t>10/28/15 </a:t>
            </a:r>
            <a:br>
              <a:rPr lang="en-US" sz="2800" b="1" dirty="0" smtClean="0">
                <a:solidFill>
                  <a:srgbClr val="00FFFF"/>
                </a:solidFill>
              </a:rPr>
            </a:br>
            <a:r>
              <a:rPr lang="en-US" sz="2800" b="1" dirty="0" smtClean="0">
                <a:solidFill>
                  <a:srgbClr val="00FFFF"/>
                </a:solidFill>
              </a:rPr>
              <a:t>Closing session</a:t>
            </a:r>
            <a:endParaRPr lang="en-US" sz="4000" b="1" dirty="0">
              <a:solidFill>
                <a:srgbClr val="00FFFF"/>
              </a:solidFill>
            </a:endParaRPr>
          </a:p>
        </p:txBody>
      </p:sp>
      <p:sp>
        <p:nvSpPr>
          <p:cNvPr id="5" name="Content Placeholder 2"/>
          <p:cNvSpPr txBox="1">
            <a:spLocks/>
          </p:cNvSpPr>
          <p:nvPr/>
        </p:nvSpPr>
        <p:spPr>
          <a:xfrm>
            <a:off x="28755" y="1676400"/>
            <a:ext cx="8860766" cy="304800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a:lstStyle>
          <a:p>
            <a:r>
              <a:rPr lang="en-US" sz="4800" b="1" dirty="0" smtClean="0">
                <a:solidFill>
                  <a:srgbClr val="FFFF99"/>
                </a:solidFill>
                <a:latin typeface="Aparajita" panose="020B0604020202020204" pitchFamily="34" charset="0"/>
                <a:cs typeface="Aparajita" panose="020B0604020202020204" pitchFamily="34" charset="0"/>
              </a:rPr>
              <a:t>Pull two students name to share what they have learned today.</a:t>
            </a:r>
          </a:p>
          <a:p>
            <a:r>
              <a:rPr lang="en-US" sz="4800" b="1" dirty="0" smtClean="0">
                <a:solidFill>
                  <a:srgbClr val="FFFF99"/>
                </a:solidFill>
                <a:latin typeface="Aparajita" panose="020B0604020202020204" pitchFamily="34" charset="0"/>
                <a:cs typeface="Aparajita" panose="020B0604020202020204" pitchFamily="34" charset="0"/>
              </a:rPr>
              <a:t>Sign agendas</a:t>
            </a:r>
          </a:p>
        </p:txBody>
      </p:sp>
    </p:spTree>
    <p:extLst>
      <p:ext uri="{BB962C8B-B14F-4D97-AF65-F5344CB8AC3E}">
        <p14:creationId xmlns:p14="http://schemas.microsoft.com/office/powerpoint/2010/main" val="2622950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algn="ctr"/>
            <a:r>
              <a:rPr lang="en-US" sz="4400" b="1" i="1" u="sng" dirty="0" smtClean="0"/>
              <a:t>Language Arts</a:t>
            </a:r>
            <a:r>
              <a:rPr lang="en-US" sz="4400" b="1" i="1" dirty="0" smtClean="0"/>
              <a:t> –</a:t>
            </a:r>
            <a:r>
              <a:rPr lang="en-US" sz="4400" b="1" dirty="0">
                <a:solidFill>
                  <a:srgbClr val="00FFFF"/>
                </a:solidFill>
              </a:rPr>
              <a:t>	</a:t>
            </a:r>
            <a:r>
              <a:rPr lang="en-US" sz="2800" b="1" dirty="0" smtClean="0">
                <a:solidFill>
                  <a:srgbClr val="00FFFF"/>
                </a:solidFill>
              </a:rPr>
              <a:t>10/28/15 </a:t>
            </a:r>
            <a:br>
              <a:rPr lang="en-US" sz="2800" b="1" dirty="0" smtClean="0">
                <a:solidFill>
                  <a:srgbClr val="00FFFF"/>
                </a:solidFill>
              </a:rPr>
            </a:br>
            <a:r>
              <a:rPr lang="en-US" sz="2800" b="1" dirty="0" smtClean="0">
                <a:solidFill>
                  <a:srgbClr val="00FFFF"/>
                </a:solidFill>
              </a:rPr>
              <a:t>Work session</a:t>
            </a:r>
            <a:endParaRPr lang="en-US" sz="4400" b="1" dirty="0">
              <a:solidFill>
                <a:srgbClr val="00FFFF"/>
              </a:solidFill>
            </a:endParaRPr>
          </a:p>
        </p:txBody>
      </p:sp>
      <p:sp>
        <p:nvSpPr>
          <p:cNvPr id="3" name="Content Placeholder 2"/>
          <p:cNvSpPr>
            <a:spLocks noGrp="1"/>
          </p:cNvSpPr>
          <p:nvPr>
            <p:ph idx="1"/>
          </p:nvPr>
        </p:nvSpPr>
        <p:spPr>
          <a:xfrm>
            <a:off x="0" y="1371600"/>
            <a:ext cx="9144000" cy="5105400"/>
          </a:xfrm>
        </p:spPr>
        <p:txBody>
          <a:bodyPr>
            <a:normAutofit fontScale="70000" lnSpcReduction="20000"/>
          </a:bodyPr>
          <a:lstStyle/>
          <a:p>
            <a:r>
              <a:rPr lang="en-US" sz="2800" b="1" u="sng" dirty="0">
                <a:solidFill>
                  <a:srgbClr val="FFFF00"/>
                </a:solidFill>
              </a:rPr>
              <a:t>Essential </a:t>
            </a:r>
            <a:r>
              <a:rPr lang="en-US" sz="2800" b="1" u="sng" dirty="0" smtClean="0">
                <a:solidFill>
                  <a:srgbClr val="FFFF00"/>
                </a:solidFill>
              </a:rPr>
              <a:t>Question:</a:t>
            </a:r>
            <a:r>
              <a:rPr lang="en-US" sz="2800" dirty="0" smtClean="0">
                <a:solidFill>
                  <a:srgbClr val="FFFF00"/>
                </a:solidFill>
              </a:rPr>
              <a:t> How can I determine the main idea within the text? What are my five senses? How can adjectives color my writing? How can I use my senses to write descriptive sentences? </a:t>
            </a:r>
            <a:endParaRPr lang="en-US" sz="2800" u="sng" dirty="0"/>
          </a:p>
          <a:p>
            <a:r>
              <a:rPr lang="en-US" sz="2800" b="1" u="sng" dirty="0">
                <a:solidFill>
                  <a:srgbClr val="00FFFF"/>
                </a:solidFill>
              </a:rPr>
              <a:t>Standard</a:t>
            </a:r>
            <a:r>
              <a:rPr lang="en-US" sz="2800" b="1" dirty="0">
                <a:solidFill>
                  <a:srgbClr val="00FFFF"/>
                </a:solidFill>
              </a:rPr>
              <a:t>:  </a:t>
            </a:r>
            <a:r>
              <a:rPr lang="en-US" sz="2800" b="1" i="1" dirty="0" smtClean="0">
                <a:solidFill>
                  <a:srgbClr val="00FFFF"/>
                </a:solidFill>
              </a:rPr>
              <a:t>ELAGSE6RL1 – Cite textual evidence to support analysis of what the text says explicitly as well as inferences drawn from the text.</a:t>
            </a:r>
            <a:endParaRPr lang="en-US" sz="2800" b="1" dirty="0">
              <a:solidFill>
                <a:srgbClr val="00FFFF"/>
              </a:solidFill>
            </a:endParaRPr>
          </a:p>
          <a:p>
            <a:r>
              <a:rPr lang="en-US" sz="2800" b="1" u="sng" dirty="0" smtClean="0">
                <a:solidFill>
                  <a:srgbClr val="00FFFF"/>
                </a:solidFill>
              </a:rPr>
              <a:t>Standard</a:t>
            </a:r>
            <a:r>
              <a:rPr lang="en-US" sz="2800" b="1" dirty="0">
                <a:solidFill>
                  <a:srgbClr val="00FFFF"/>
                </a:solidFill>
              </a:rPr>
              <a:t>:  </a:t>
            </a:r>
            <a:r>
              <a:rPr lang="en-US" sz="2800" b="1" i="1" dirty="0" smtClean="0">
                <a:solidFill>
                  <a:srgbClr val="00FFFF"/>
                </a:solidFill>
              </a:rPr>
              <a:t>ELAGSE6RL– Determine a theme and/or central idea of a text and how it is conveyed through particular details; provide a summary of the text distinct from personal opinions or judgments.</a:t>
            </a:r>
          </a:p>
          <a:p>
            <a:r>
              <a:rPr lang="en-US" sz="2800" b="1" u="sng" dirty="0">
                <a:solidFill>
                  <a:srgbClr val="00FFFF"/>
                </a:solidFill>
              </a:rPr>
              <a:t>Standard</a:t>
            </a:r>
            <a:r>
              <a:rPr lang="en-US" sz="2800" b="1" dirty="0">
                <a:solidFill>
                  <a:srgbClr val="00FFFF"/>
                </a:solidFill>
              </a:rPr>
              <a:t>:  </a:t>
            </a:r>
            <a:r>
              <a:rPr lang="en-US" sz="2800" b="1" i="1" dirty="0">
                <a:solidFill>
                  <a:srgbClr val="00FFFF"/>
                </a:solidFill>
              </a:rPr>
              <a:t>ELAGSE6RL3– Describe how a particular story’s or drama’s plot unfolds in a series of episodes as well as how the characters respond or change as the plot moves toward a resolution</a:t>
            </a:r>
            <a:r>
              <a:rPr lang="en-US" sz="2800" b="1" i="1" dirty="0" smtClean="0">
                <a:solidFill>
                  <a:srgbClr val="00FFFF"/>
                </a:solidFill>
              </a:rPr>
              <a:t>.</a:t>
            </a:r>
          </a:p>
          <a:p>
            <a:r>
              <a:rPr lang="en-US" sz="2800" b="1" i="1" u="sng" dirty="0">
                <a:solidFill>
                  <a:srgbClr val="00FFFF"/>
                </a:solidFill>
              </a:rPr>
              <a:t>Standard</a:t>
            </a:r>
            <a:r>
              <a:rPr lang="en-US" sz="2800" b="1" i="1" dirty="0">
                <a:solidFill>
                  <a:srgbClr val="00FFFF"/>
                </a:solidFill>
              </a:rPr>
              <a:t>: ELAGSE6W3.d - </a:t>
            </a:r>
            <a:r>
              <a:rPr lang="en-US" sz="2800" b="1" i="1" dirty="0" smtClean="0">
                <a:solidFill>
                  <a:srgbClr val="00FFFF"/>
                </a:solidFill>
              </a:rPr>
              <a:t>Use </a:t>
            </a:r>
            <a:r>
              <a:rPr lang="en-US" sz="2800" b="1" i="1" dirty="0">
                <a:solidFill>
                  <a:srgbClr val="00FFFF"/>
                </a:solidFill>
              </a:rPr>
              <a:t>precise words and phrases, relevant descriptive details, and sensory language to convey experiences and events</a:t>
            </a:r>
            <a:r>
              <a:rPr lang="en-US" sz="2800" b="1" i="1" dirty="0" smtClean="0">
                <a:solidFill>
                  <a:srgbClr val="00FFFF"/>
                </a:solidFill>
              </a:rPr>
              <a:t>.</a:t>
            </a:r>
          </a:p>
          <a:p>
            <a:r>
              <a:rPr lang="en-US" sz="2800" b="1" i="1" u="sng" dirty="0" smtClean="0">
                <a:solidFill>
                  <a:srgbClr val="00FFFF"/>
                </a:solidFill>
              </a:rPr>
              <a:t>Standard</a:t>
            </a:r>
            <a:r>
              <a:rPr lang="en-US" sz="2800" b="1" i="1" dirty="0" smtClean="0">
                <a:solidFill>
                  <a:srgbClr val="00FFFF"/>
                </a:solidFill>
              </a:rPr>
              <a:t>: </a:t>
            </a:r>
            <a:r>
              <a:rPr lang="en-US" sz="2800" b="1" i="1" dirty="0">
                <a:solidFill>
                  <a:srgbClr val="00FFFF"/>
                </a:solidFill>
              </a:rPr>
              <a:t>ELAGSE6W4 - </a:t>
            </a:r>
            <a:r>
              <a:rPr lang="en-US" sz="2800" b="1" i="1" dirty="0" smtClean="0">
                <a:solidFill>
                  <a:srgbClr val="00FFFF"/>
                </a:solidFill>
              </a:rPr>
              <a:t>Produce </a:t>
            </a:r>
            <a:r>
              <a:rPr lang="en-US" sz="2800" b="1" i="1" dirty="0">
                <a:solidFill>
                  <a:srgbClr val="00FFFF"/>
                </a:solidFill>
              </a:rPr>
              <a:t>clear and coherent writing in which the development, organization, and style are appropriate to task, purpose, and audience.</a:t>
            </a:r>
            <a:endParaRPr lang="en-US" sz="2800" b="1" dirty="0">
              <a:solidFill>
                <a:srgbClr val="00FFFF"/>
              </a:solidFill>
            </a:endParaRPr>
          </a:p>
          <a:p>
            <a:endParaRPr lang="en-US" sz="2800" u="sng" dirty="0"/>
          </a:p>
        </p:txBody>
      </p:sp>
    </p:spTree>
    <p:extLst>
      <p:ext uri="{BB962C8B-B14F-4D97-AF65-F5344CB8AC3E}">
        <p14:creationId xmlns:p14="http://schemas.microsoft.com/office/powerpoint/2010/main" val="2089389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086491" cy="1295400"/>
          </a:xfrm>
        </p:spPr>
        <p:txBody>
          <a:bodyPr>
            <a:normAutofit fontScale="90000"/>
          </a:bodyPr>
          <a:lstStyle/>
          <a:p>
            <a:pPr algn="ctr"/>
            <a:r>
              <a:rPr lang="en-US" sz="4400" b="1" i="1" u="sng" dirty="0" smtClean="0"/>
              <a:t>Language Arts</a:t>
            </a:r>
            <a:r>
              <a:rPr lang="en-US" sz="4400" b="1" i="1" dirty="0" smtClean="0"/>
              <a:t> –   </a:t>
            </a:r>
            <a:r>
              <a:rPr lang="en-US" sz="4400" b="1" dirty="0" smtClean="0">
                <a:solidFill>
                  <a:srgbClr val="FF9966"/>
                </a:solidFill>
              </a:rPr>
              <a:t>Work Session</a:t>
            </a:r>
            <a:r>
              <a:rPr lang="en-US" sz="4400" b="1" dirty="0">
                <a:solidFill>
                  <a:srgbClr val="00FFFF"/>
                </a:solidFill>
              </a:rPr>
              <a:t>	</a:t>
            </a:r>
            <a:r>
              <a:rPr lang="en-US" sz="2800" b="1" dirty="0" smtClean="0">
                <a:solidFill>
                  <a:srgbClr val="00FFFF"/>
                </a:solidFill>
              </a:rPr>
              <a:t>10/28/15</a:t>
            </a:r>
            <a:endParaRPr lang="en-US" sz="4400" b="1" dirty="0">
              <a:solidFill>
                <a:srgbClr val="00FFFF"/>
              </a:solidFill>
            </a:endParaRPr>
          </a:p>
        </p:txBody>
      </p:sp>
      <p:sp>
        <p:nvSpPr>
          <p:cNvPr id="3" name="Content Placeholder 2"/>
          <p:cNvSpPr>
            <a:spLocks noGrp="1"/>
          </p:cNvSpPr>
          <p:nvPr>
            <p:ph idx="1"/>
          </p:nvPr>
        </p:nvSpPr>
        <p:spPr>
          <a:xfrm>
            <a:off x="38099" y="1600200"/>
            <a:ext cx="9010291" cy="762000"/>
          </a:xfrm>
        </p:spPr>
        <p:txBody>
          <a:bodyPr>
            <a:normAutofit/>
          </a:bodyPr>
          <a:lstStyle/>
          <a:p>
            <a:r>
              <a:rPr lang="en-US" sz="2800" b="1" dirty="0" smtClean="0">
                <a:solidFill>
                  <a:srgbClr val="FFFF00"/>
                </a:solidFill>
                <a:latin typeface="Cambria" panose="02040503050406030204" pitchFamily="18" charset="0"/>
              </a:rPr>
              <a:t>TSW take a Type of Sentence Pre-Test</a:t>
            </a:r>
          </a:p>
        </p:txBody>
      </p:sp>
      <p:sp>
        <p:nvSpPr>
          <p:cNvPr id="4" name="TextBox 3"/>
          <p:cNvSpPr txBox="1"/>
          <p:nvPr/>
        </p:nvSpPr>
        <p:spPr>
          <a:xfrm>
            <a:off x="45288" y="2286000"/>
            <a:ext cx="8382000" cy="1631216"/>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a:solidFill>
                  <a:srgbClr val="FFCCFF"/>
                </a:solidFill>
              </a:rPr>
              <a:t>Tic Group will get on </a:t>
            </a:r>
            <a:r>
              <a:rPr lang="en-US" sz="2000" b="1" dirty="0" err="1" smtClean="0">
                <a:solidFill>
                  <a:srgbClr val="FFCCFF"/>
                </a:solidFill>
              </a:rPr>
              <a:t>Raz-Kidz</a:t>
            </a:r>
            <a:r>
              <a:rPr lang="en-US" sz="2000" b="1" dirty="0" smtClean="0">
                <a:solidFill>
                  <a:srgbClr val="FFCCFF"/>
                </a:solidFill>
              </a:rPr>
              <a:t> – Teacher - </a:t>
            </a:r>
            <a:r>
              <a:rPr lang="en-US" sz="2000" b="1" dirty="0" err="1" smtClean="0">
                <a:solidFill>
                  <a:srgbClr val="FFFF00"/>
                </a:solidFill>
              </a:rPr>
              <a:t>floydlockhart</a:t>
            </a:r>
            <a:endParaRPr lang="en-US" sz="2000" b="1" dirty="0">
              <a:solidFill>
                <a:srgbClr val="FFFF00"/>
              </a:solidFill>
            </a:endParaRPr>
          </a:p>
          <a:p>
            <a:pPr marL="742950" lvl="1" indent="-285750">
              <a:buFont typeface="Wingdings" panose="05000000000000000000" pitchFamily="2" charset="2"/>
              <a:buChar char="Ø"/>
            </a:pPr>
            <a:r>
              <a:rPr lang="en-US" sz="2000" b="1" dirty="0">
                <a:solidFill>
                  <a:srgbClr val="FFCCFF"/>
                </a:solidFill>
              </a:rPr>
              <a:t>Create Vocabulary Flashcards</a:t>
            </a:r>
          </a:p>
          <a:p>
            <a:pPr marL="742950" lvl="1" indent="-285750">
              <a:buFont typeface="Wingdings" panose="05000000000000000000" pitchFamily="2" charset="2"/>
              <a:buChar char="Ø"/>
            </a:pPr>
            <a:r>
              <a:rPr lang="en-US" sz="2000" b="1" dirty="0">
                <a:solidFill>
                  <a:srgbClr val="FFCCFF"/>
                </a:solidFill>
              </a:rPr>
              <a:t>Once complete work in their group with their book </a:t>
            </a:r>
            <a:r>
              <a:rPr lang="en-US" sz="2000" b="1" dirty="0" smtClean="0">
                <a:solidFill>
                  <a:srgbClr val="FFCCFF"/>
                </a:solidFill>
              </a:rPr>
              <a:t>Amelia </a:t>
            </a:r>
            <a:r>
              <a:rPr lang="en-US" sz="2000" b="1" dirty="0" err="1" smtClean="0">
                <a:solidFill>
                  <a:srgbClr val="FFCCFF"/>
                </a:solidFill>
              </a:rPr>
              <a:t>Bedelia</a:t>
            </a:r>
            <a:r>
              <a:rPr lang="en-US" sz="2000" b="1" dirty="0" smtClean="0">
                <a:solidFill>
                  <a:srgbClr val="FFCCFF"/>
                </a:solidFill>
              </a:rPr>
              <a:t> 4 Mayor</a:t>
            </a:r>
            <a:endParaRPr lang="en-US" sz="2000" b="1" dirty="0">
              <a:solidFill>
                <a:srgbClr val="FFCCFF"/>
              </a:solidFill>
            </a:endParaRPr>
          </a:p>
          <a:p>
            <a:pPr marL="1200150" lvl="2" indent="-285750">
              <a:buFont typeface="Wingdings" panose="05000000000000000000" pitchFamily="2" charset="2"/>
              <a:buChar char="Ø"/>
            </a:pPr>
            <a:r>
              <a:rPr lang="en-US" sz="2000" b="1" dirty="0">
                <a:solidFill>
                  <a:srgbClr val="FFCCFF"/>
                </a:solidFill>
              </a:rPr>
              <a:t>Discuss </a:t>
            </a:r>
            <a:r>
              <a:rPr lang="en-US" sz="2000" b="1" dirty="0" smtClean="0">
                <a:solidFill>
                  <a:srgbClr val="FFCCFF"/>
                </a:solidFill>
              </a:rPr>
              <a:t>Cause &amp; Effect events within the story.</a:t>
            </a:r>
            <a:endParaRPr lang="en-US" sz="2000" b="1" dirty="0">
              <a:solidFill>
                <a:srgbClr val="FFCCFF"/>
              </a:solidFill>
            </a:endParaRPr>
          </a:p>
        </p:txBody>
      </p:sp>
      <p:sp>
        <p:nvSpPr>
          <p:cNvPr id="6" name="TextBox 5"/>
          <p:cNvSpPr txBox="1"/>
          <p:nvPr/>
        </p:nvSpPr>
        <p:spPr>
          <a:xfrm>
            <a:off x="38099" y="4095184"/>
            <a:ext cx="8686800" cy="1015663"/>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smtClean="0">
                <a:solidFill>
                  <a:srgbClr val="FFFF00"/>
                </a:solidFill>
              </a:rPr>
              <a:t>The Tac Group will work on Cause &amp; Effect task card </a:t>
            </a:r>
            <a:endParaRPr lang="en-US" sz="2000" b="1" dirty="0">
              <a:solidFill>
                <a:srgbClr val="FFFF00"/>
              </a:solidFill>
            </a:endParaRPr>
          </a:p>
          <a:p>
            <a:pPr marL="742950" lvl="1" indent="-285750">
              <a:buFont typeface="Wingdings" panose="05000000000000000000" pitchFamily="2" charset="2"/>
              <a:buChar char="Ø"/>
            </a:pPr>
            <a:r>
              <a:rPr lang="en-US" sz="2000" b="1" dirty="0" smtClean="0">
                <a:solidFill>
                  <a:srgbClr val="FFFF00"/>
                </a:solidFill>
              </a:rPr>
              <a:t>Highlight the Cause &amp; Effect clue words</a:t>
            </a:r>
          </a:p>
          <a:p>
            <a:pPr marL="742950" lvl="1" indent="-285750">
              <a:buFont typeface="Wingdings" panose="05000000000000000000" pitchFamily="2" charset="2"/>
              <a:buChar char="Ø"/>
            </a:pPr>
            <a:r>
              <a:rPr lang="en-US" sz="2000" b="1" dirty="0" smtClean="0">
                <a:solidFill>
                  <a:srgbClr val="FFFF00"/>
                </a:solidFill>
              </a:rPr>
              <a:t>Answer the question</a:t>
            </a:r>
            <a:endParaRPr lang="en-US" sz="2000" b="1" dirty="0">
              <a:solidFill>
                <a:srgbClr val="FFFF00"/>
              </a:solidFill>
            </a:endParaRPr>
          </a:p>
        </p:txBody>
      </p:sp>
      <p:sp>
        <p:nvSpPr>
          <p:cNvPr id="7" name="TextBox 6"/>
          <p:cNvSpPr txBox="1"/>
          <p:nvPr/>
        </p:nvSpPr>
        <p:spPr>
          <a:xfrm>
            <a:off x="63979" y="5334000"/>
            <a:ext cx="8916120" cy="1015663"/>
          </a:xfrm>
          <a:prstGeom prst="rect">
            <a:avLst/>
          </a:prstGeom>
          <a:noFill/>
        </p:spPr>
        <p:txBody>
          <a:bodyPr wrap="square" rtlCol="0">
            <a:spAutoFit/>
          </a:bodyPr>
          <a:lstStyle/>
          <a:p>
            <a:pPr marL="285750" indent="-285750">
              <a:buFont typeface="Wingdings" panose="05000000000000000000" pitchFamily="2" charset="2"/>
              <a:buChar char="Ø"/>
            </a:pPr>
            <a:r>
              <a:rPr lang="en-US" sz="2000" b="1" dirty="0" smtClean="0">
                <a:solidFill>
                  <a:srgbClr val="00FFFF"/>
                </a:solidFill>
              </a:rPr>
              <a:t>The Toe </a:t>
            </a:r>
            <a:r>
              <a:rPr lang="en-US" sz="2000" b="1" dirty="0">
                <a:solidFill>
                  <a:srgbClr val="00FFFF"/>
                </a:solidFill>
              </a:rPr>
              <a:t>Group </a:t>
            </a:r>
            <a:r>
              <a:rPr lang="en-US" sz="2000" b="1" dirty="0" smtClean="0">
                <a:solidFill>
                  <a:srgbClr val="00FFFF"/>
                </a:solidFill>
              </a:rPr>
              <a:t>will work together on a Cause &amp; Effect task card</a:t>
            </a:r>
          </a:p>
          <a:p>
            <a:pPr marL="742950" lvl="1" indent="-285750">
              <a:buFont typeface="Wingdings" panose="05000000000000000000" pitchFamily="2" charset="2"/>
              <a:buChar char="Ø"/>
            </a:pPr>
            <a:r>
              <a:rPr lang="en-US" sz="2000" b="1" dirty="0" smtClean="0">
                <a:solidFill>
                  <a:srgbClr val="00FFFF"/>
                </a:solidFill>
              </a:rPr>
              <a:t>Circle the Cause and Effect clue words</a:t>
            </a:r>
          </a:p>
          <a:p>
            <a:pPr marL="742950" lvl="1" indent="-285750">
              <a:buFont typeface="Wingdings" panose="05000000000000000000" pitchFamily="2" charset="2"/>
              <a:buChar char="Ø"/>
            </a:pPr>
            <a:r>
              <a:rPr lang="en-US" sz="2000" b="1" dirty="0" smtClean="0">
                <a:solidFill>
                  <a:srgbClr val="00FFFF"/>
                </a:solidFill>
              </a:rPr>
              <a:t>Answer the question</a:t>
            </a:r>
            <a:endParaRPr lang="en-US" sz="2000" b="1" dirty="0">
              <a:solidFill>
                <a:srgbClr val="00FFFF"/>
              </a:solidFill>
            </a:endParaRPr>
          </a:p>
        </p:txBody>
      </p:sp>
    </p:spTree>
    <p:extLst>
      <p:ext uri="{BB962C8B-B14F-4D97-AF65-F5344CB8AC3E}">
        <p14:creationId xmlns:p14="http://schemas.microsoft.com/office/powerpoint/2010/main" val="3793020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a:bodyPr>
          <a:lstStyle/>
          <a:p>
            <a:pPr algn="ctr"/>
            <a:r>
              <a:rPr lang="en-US" sz="4000" b="1" i="1" u="sng" dirty="0" smtClean="0"/>
              <a:t>Language Arts</a:t>
            </a:r>
            <a:r>
              <a:rPr lang="en-US" sz="4000" b="1" i="1" dirty="0" smtClean="0"/>
              <a:t> –</a:t>
            </a:r>
            <a:r>
              <a:rPr lang="en-US" sz="2800" b="1" dirty="0" smtClean="0">
                <a:solidFill>
                  <a:srgbClr val="00FFFF"/>
                </a:solidFill>
              </a:rPr>
              <a:t>10/28/15 </a:t>
            </a:r>
            <a:br>
              <a:rPr lang="en-US" sz="2800" b="1" dirty="0" smtClean="0">
                <a:solidFill>
                  <a:srgbClr val="00FFFF"/>
                </a:solidFill>
              </a:rPr>
            </a:br>
            <a:r>
              <a:rPr lang="en-US" sz="2800" b="1" dirty="0" smtClean="0">
                <a:solidFill>
                  <a:srgbClr val="00FFFF"/>
                </a:solidFill>
              </a:rPr>
              <a:t>Closing session</a:t>
            </a:r>
            <a:endParaRPr lang="en-US" sz="4000" b="1" dirty="0">
              <a:solidFill>
                <a:srgbClr val="00FFFF"/>
              </a:solidFill>
            </a:endParaRPr>
          </a:p>
        </p:txBody>
      </p:sp>
      <p:sp>
        <p:nvSpPr>
          <p:cNvPr id="3" name="Content Placeholder 2"/>
          <p:cNvSpPr>
            <a:spLocks noGrp="1"/>
          </p:cNvSpPr>
          <p:nvPr>
            <p:ph idx="1"/>
          </p:nvPr>
        </p:nvSpPr>
        <p:spPr>
          <a:xfrm>
            <a:off x="-1438" y="1371600"/>
            <a:ext cx="8860766" cy="5257800"/>
          </a:xfrm>
        </p:spPr>
        <p:txBody>
          <a:bodyPr>
            <a:noAutofit/>
          </a:bodyPr>
          <a:lstStyle/>
          <a:p>
            <a:r>
              <a:rPr lang="en-US" sz="4800" b="1" dirty="0" smtClean="0">
                <a:solidFill>
                  <a:srgbClr val="00B050"/>
                </a:solidFill>
                <a:latin typeface="Aparajita" panose="020B0604020202020204" pitchFamily="34" charset="0"/>
                <a:cs typeface="Aparajita" panose="020B0604020202020204" pitchFamily="34" charset="0"/>
              </a:rPr>
              <a:t>Answer student questions</a:t>
            </a:r>
          </a:p>
          <a:p>
            <a:r>
              <a:rPr lang="en-US" sz="4800" b="1" dirty="0" smtClean="0">
                <a:solidFill>
                  <a:srgbClr val="FFFF99"/>
                </a:solidFill>
                <a:latin typeface="Aparajita" panose="020B0604020202020204" pitchFamily="34" charset="0"/>
                <a:cs typeface="Aparajita" panose="020B0604020202020204" pitchFamily="34" charset="0"/>
              </a:rPr>
              <a:t>Sign agendas</a:t>
            </a:r>
          </a:p>
          <a:p>
            <a:r>
              <a:rPr lang="en-US" sz="4800" b="1" u="sng" dirty="0" smtClean="0">
                <a:solidFill>
                  <a:srgbClr val="99FF66"/>
                </a:solidFill>
                <a:latin typeface="Aparajita" panose="020B0604020202020204" pitchFamily="34" charset="0"/>
                <a:cs typeface="Aparajita" panose="020B0604020202020204" pitchFamily="34" charset="0"/>
              </a:rPr>
              <a:t>Pass Out Homework Bags</a:t>
            </a:r>
            <a:endParaRPr lang="en-US" b="1" dirty="0" smtClean="0">
              <a:solidFill>
                <a:srgbClr val="FF9966"/>
              </a:solidFill>
              <a:effectLst>
                <a:outerShdw blurRad="38100" dist="38100" dir="2700000" algn="tl">
                  <a:srgbClr val="000000">
                    <a:alpha val="43137"/>
                  </a:srgbClr>
                </a:outerShdw>
              </a:effectLst>
              <a:latin typeface="Iskoola Pota" panose="020B0502040204020203" pitchFamily="34" charset="0"/>
              <a:cs typeface="Iskoola Pota" panose="020B0502040204020203" pitchFamily="34" charset="0"/>
            </a:endParaRPr>
          </a:p>
          <a:p>
            <a:r>
              <a:rPr lang="en-US" sz="4800" b="1" u="sng" dirty="0">
                <a:solidFill>
                  <a:srgbClr val="FFFF00"/>
                </a:solidFill>
                <a:effectLst>
                  <a:outerShdw blurRad="38100" dist="38100" dir="2700000" algn="tl">
                    <a:srgbClr val="000000">
                      <a:alpha val="43137"/>
                    </a:srgbClr>
                  </a:outerShdw>
                </a:effectLst>
                <a:latin typeface="Aparajita" panose="020B0604020202020204" pitchFamily="34" charset="0"/>
                <a:cs typeface="Aparajita" panose="020B0604020202020204" pitchFamily="34" charset="0"/>
              </a:rPr>
              <a:t>Your homework </a:t>
            </a:r>
            <a:r>
              <a:rPr lang="en-US" sz="4800" b="1" u="sng" dirty="0" smtClean="0">
                <a:solidFill>
                  <a:srgbClr val="FFFF00"/>
                </a:solidFill>
                <a:effectLst>
                  <a:outerShdw blurRad="38100" dist="38100" dir="2700000" algn="tl">
                    <a:srgbClr val="000000">
                      <a:alpha val="43137"/>
                    </a:srgbClr>
                  </a:outerShdw>
                </a:effectLst>
                <a:latin typeface="Aparajita" panose="020B0604020202020204" pitchFamily="34" charset="0"/>
                <a:cs typeface="Aparajita" panose="020B0604020202020204" pitchFamily="34" charset="0"/>
              </a:rPr>
              <a:t>bags are </a:t>
            </a:r>
            <a:r>
              <a:rPr lang="en-US" sz="4800" b="1" u="sng" dirty="0">
                <a:solidFill>
                  <a:srgbClr val="FFFF00"/>
                </a:solidFill>
                <a:effectLst>
                  <a:outerShdw blurRad="38100" dist="38100" dir="2700000" algn="tl">
                    <a:srgbClr val="000000">
                      <a:alpha val="43137"/>
                    </a:srgbClr>
                  </a:outerShdw>
                </a:effectLst>
                <a:latin typeface="Aparajita" panose="020B0604020202020204" pitchFamily="34" charset="0"/>
                <a:cs typeface="Aparajita" panose="020B0604020202020204" pitchFamily="34" charset="0"/>
              </a:rPr>
              <a:t>due </a:t>
            </a:r>
            <a:endParaRPr lang="en-US" sz="4800" b="1" u="sng" dirty="0" smtClean="0">
              <a:solidFill>
                <a:srgbClr val="FFFF00"/>
              </a:solidFill>
              <a:effectLst>
                <a:outerShdw blurRad="38100" dist="38100" dir="2700000" algn="tl">
                  <a:srgbClr val="000000">
                    <a:alpha val="43137"/>
                  </a:srgbClr>
                </a:outerShdw>
              </a:effectLst>
              <a:latin typeface="Aparajita" panose="020B0604020202020204" pitchFamily="34" charset="0"/>
              <a:cs typeface="Aparajita" panose="020B0604020202020204" pitchFamily="34" charset="0"/>
            </a:endParaRPr>
          </a:p>
          <a:p>
            <a:pPr marL="457200" lvl="1" indent="0">
              <a:buNone/>
            </a:pPr>
            <a:r>
              <a:rPr lang="en-US" sz="4600" b="1" u="sng" dirty="0" smtClean="0">
                <a:solidFill>
                  <a:srgbClr val="FFFF00"/>
                </a:solidFill>
                <a:effectLst>
                  <a:outerShdw blurRad="38100" dist="38100" dir="2700000" algn="tl">
                    <a:srgbClr val="000000">
                      <a:alpha val="43137"/>
                    </a:srgbClr>
                  </a:outerShdw>
                </a:effectLst>
                <a:latin typeface="Aparajita" panose="020B0604020202020204" pitchFamily="34" charset="0"/>
                <a:cs typeface="Aparajita" panose="020B0604020202020204" pitchFamily="34" charset="0"/>
              </a:rPr>
              <a:t>DAILY</a:t>
            </a:r>
            <a:r>
              <a:rPr lang="en-US" sz="2600" b="1" u="sng" dirty="0" smtClean="0">
                <a:solidFill>
                  <a:srgbClr val="FFFF00"/>
                </a:solidFill>
                <a:effectLst>
                  <a:outerShdw blurRad="38100" dist="38100" dir="2700000" algn="tl">
                    <a:srgbClr val="000000">
                      <a:alpha val="43137"/>
                    </a:srgbClr>
                  </a:outerShdw>
                </a:effectLst>
                <a:latin typeface="Aparajita" panose="020B0604020202020204" pitchFamily="34" charset="0"/>
                <a:cs typeface="Aparajita" panose="020B0604020202020204" pitchFamily="34" charset="0"/>
              </a:rPr>
              <a:t>.</a:t>
            </a:r>
            <a:endParaRPr lang="en-US" sz="2600" b="1" u="sng" dirty="0">
              <a:solidFill>
                <a:srgbClr val="FFFF00"/>
              </a:solidFill>
              <a:effectLst>
                <a:outerShdw blurRad="38100" dist="38100" dir="2700000" algn="tl">
                  <a:srgbClr val="000000">
                    <a:alpha val="43137"/>
                  </a:srgbClr>
                </a:outerShdw>
              </a:effectLst>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2721876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pPr algn="ctr"/>
            <a:r>
              <a:rPr lang="en-US" sz="4000" b="1" i="1" dirty="0" smtClean="0">
                <a:solidFill>
                  <a:srgbClr val="FFFF00"/>
                </a:solidFill>
              </a:rPr>
              <a:t>      </a:t>
            </a:r>
            <a:r>
              <a:rPr lang="en-US" sz="4000" b="1" i="1" u="sng" dirty="0" smtClean="0"/>
              <a:t>8</a:t>
            </a:r>
            <a:r>
              <a:rPr lang="en-US" sz="4000" b="1" i="1" u="sng" baseline="30000" dirty="0" smtClean="0"/>
              <a:t>th</a:t>
            </a:r>
            <a:r>
              <a:rPr lang="en-US" sz="4000" b="1" i="1" u="sng" dirty="0" smtClean="0"/>
              <a:t> </a:t>
            </a:r>
            <a:r>
              <a:rPr lang="en-US" sz="4000" b="1" i="1" u="sng" dirty="0"/>
              <a:t>Grade Language Arts</a:t>
            </a:r>
            <a:r>
              <a:rPr lang="en-US" sz="4000" b="1" i="1" dirty="0"/>
              <a:t> – </a:t>
            </a:r>
            <a:r>
              <a:rPr lang="en-US" sz="2400" b="1" dirty="0" smtClean="0">
                <a:solidFill>
                  <a:schemeClr val="bg1"/>
                </a:solidFill>
              </a:rPr>
              <a:t>10/28/15</a:t>
            </a:r>
            <a:r>
              <a:rPr lang="en-US" sz="2400" b="1" dirty="0">
                <a:solidFill>
                  <a:schemeClr val="bg1"/>
                </a:solidFill>
              </a:rPr>
              <a:t/>
            </a:r>
            <a:br>
              <a:rPr lang="en-US" sz="2400" b="1" dirty="0">
                <a:solidFill>
                  <a:schemeClr val="bg1"/>
                </a:solidFill>
              </a:rPr>
            </a:br>
            <a:r>
              <a:rPr lang="en-US" sz="2400" b="1" dirty="0">
                <a:solidFill>
                  <a:srgbClr val="00FFFF"/>
                </a:solidFill>
              </a:rPr>
              <a:t>opening session</a:t>
            </a:r>
            <a:endParaRPr lang="en-US" sz="4000" b="1" dirty="0">
              <a:solidFill>
                <a:srgbClr val="FFFF00"/>
              </a:solidFill>
            </a:endParaRPr>
          </a:p>
        </p:txBody>
      </p:sp>
      <p:sp>
        <p:nvSpPr>
          <p:cNvPr id="3" name="Content Placeholder 2"/>
          <p:cNvSpPr>
            <a:spLocks noGrp="1"/>
          </p:cNvSpPr>
          <p:nvPr>
            <p:ph idx="1"/>
          </p:nvPr>
        </p:nvSpPr>
        <p:spPr>
          <a:xfrm>
            <a:off x="0" y="1066800"/>
            <a:ext cx="9067800" cy="5486400"/>
          </a:xfrm>
        </p:spPr>
        <p:txBody>
          <a:bodyPr>
            <a:noAutofit/>
          </a:bodyPr>
          <a:lstStyle/>
          <a:p>
            <a:pPr marL="36576" lvl="0" indent="0" algn="ctr">
              <a:buClr>
                <a:prstClr val="white"/>
              </a:buClr>
              <a:buNone/>
            </a:pPr>
            <a:r>
              <a:rPr lang="en-US" sz="3600" b="1" dirty="0">
                <a:solidFill>
                  <a:srgbClr val="FFFF00"/>
                </a:solidFill>
                <a:latin typeface="Copperplate Gothic Bold" panose="020E0705020206020404" pitchFamily="34" charset="0"/>
              </a:rPr>
              <a:t>SIT IN YOUR SEATS.	</a:t>
            </a:r>
            <a:endParaRPr lang="en-US" sz="3600" b="1" u="sng" dirty="0">
              <a:solidFill>
                <a:srgbClr val="00FFFF"/>
              </a:solidFill>
              <a:latin typeface="Eras Bold ITC" panose="020B0907030504020204" pitchFamily="34" charset="0"/>
            </a:endParaRPr>
          </a:p>
          <a:p>
            <a:pPr lvl="0">
              <a:buClr>
                <a:prstClr val="white"/>
              </a:buClr>
            </a:pPr>
            <a:r>
              <a:rPr lang="en-US" sz="3600" b="1" u="sng" dirty="0">
                <a:solidFill>
                  <a:srgbClr val="FFCCFF"/>
                </a:solidFill>
                <a:latin typeface="Eras Bold ITC" panose="020B0907030504020204" pitchFamily="34" charset="0"/>
              </a:rPr>
              <a:t>Place your agenda on my table</a:t>
            </a:r>
          </a:p>
          <a:p>
            <a:pPr lvl="0">
              <a:lnSpc>
                <a:spcPct val="110000"/>
              </a:lnSpc>
              <a:spcBef>
                <a:spcPts val="0"/>
              </a:spcBef>
              <a:buClr>
                <a:prstClr val="white"/>
              </a:buClr>
            </a:pPr>
            <a:r>
              <a:rPr lang="en-US" sz="3600" b="1" dirty="0">
                <a:solidFill>
                  <a:srgbClr val="99FF66"/>
                </a:solidFill>
                <a:latin typeface="Times New Roman" panose="02020603050405020304" pitchFamily="18" charset="0"/>
                <a:cs typeface="Times New Roman" panose="02020603050405020304" pitchFamily="18" charset="0"/>
              </a:rPr>
              <a:t>Get your folder and your book</a:t>
            </a:r>
          </a:p>
          <a:p>
            <a:pPr lvl="0">
              <a:lnSpc>
                <a:spcPct val="110000"/>
              </a:lnSpc>
              <a:spcBef>
                <a:spcPts val="0"/>
              </a:spcBef>
              <a:buClr>
                <a:prstClr val="white"/>
              </a:buClr>
            </a:pPr>
            <a:r>
              <a:rPr lang="en-US" sz="3600" b="1" dirty="0">
                <a:solidFill>
                  <a:srgbClr val="FFFF00"/>
                </a:solidFill>
                <a:latin typeface="Times New Roman" panose="02020603050405020304" pitchFamily="18" charset="0"/>
                <a:cs typeface="Times New Roman" panose="02020603050405020304" pitchFamily="18" charset="0"/>
              </a:rPr>
              <a:t>Mr. </a:t>
            </a:r>
            <a:r>
              <a:rPr lang="en-US" sz="3600" b="1" dirty="0" smtClean="0">
                <a:solidFill>
                  <a:srgbClr val="FFFF00"/>
                </a:solidFill>
                <a:latin typeface="Times New Roman" panose="02020603050405020304" pitchFamily="18" charset="0"/>
                <a:cs typeface="Times New Roman" panose="02020603050405020304" pitchFamily="18" charset="0"/>
              </a:rPr>
              <a:t>Castillo pass </a:t>
            </a:r>
            <a:r>
              <a:rPr lang="en-US" sz="3600" b="1" dirty="0">
                <a:solidFill>
                  <a:srgbClr val="FFFF00"/>
                </a:solidFill>
                <a:latin typeface="Times New Roman" panose="02020603050405020304" pitchFamily="18" charset="0"/>
                <a:cs typeface="Times New Roman" panose="02020603050405020304" pitchFamily="18" charset="0"/>
              </a:rPr>
              <a:t>out the writing journals </a:t>
            </a:r>
          </a:p>
          <a:p>
            <a:pPr lvl="2">
              <a:lnSpc>
                <a:spcPct val="110000"/>
              </a:lnSpc>
              <a:spcBef>
                <a:spcPts val="0"/>
              </a:spcBef>
              <a:buClr>
                <a:prstClr val="white"/>
              </a:buClr>
            </a:pPr>
            <a:r>
              <a:rPr lang="en-US" sz="3600" b="1" dirty="0">
                <a:solidFill>
                  <a:srgbClr val="00B0F0"/>
                </a:solidFill>
                <a:latin typeface="Times New Roman" panose="02020603050405020304" pitchFamily="18" charset="0"/>
                <a:cs typeface="Times New Roman" panose="02020603050405020304" pitchFamily="18" charset="0"/>
              </a:rPr>
              <a:t>Turn to the next blank page and </a:t>
            </a:r>
            <a:r>
              <a:rPr lang="en-US" sz="3600" b="1" dirty="0" smtClean="0">
                <a:solidFill>
                  <a:srgbClr val="00B0F0"/>
                </a:solidFill>
                <a:latin typeface="Times New Roman" panose="02020603050405020304" pitchFamily="18" charset="0"/>
                <a:cs typeface="Times New Roman" panose="02020603050405020304" pitchFamily="18" charset="0"/>
              </a:rPr>
              <a:t>write the date it </a:t>
            </a:r>
            <a:r>
              <a:rPr lang="en-US" sz="3600" b="1" dirty="0">
                <a:solidFill>
                  <a:srgbClr val="00B0F0"/>
                </a:solidFill>
                <a:latin typeface="Times New Roman" panose="02020603050405020304" pitchFamily="18" charset="0"/>
                <a:cs typeface="Times New Roman" panose="02020603050405020304" pitchFamily="18" charset="0"/>
              </a:rPr>
              <a:t>in the upper left </a:t>
            </a:r>
            <a:r>
              <a:rPr lang="en-US" sz="3600" b="1" dirty="0" smtClean="0">
                <a:solidFill>
                  <a:srgbClr val="00B0F0"/>
                </a:solidFill>
                <a:latin typeface="Times New Roman" panose="02020603050405020304" pitchFamily="18" charset="0"/>
                <a:cs typeface="Times New Roman" panose="02020603050405020304" pitchFamily="18" charset="0"/>
              </a:rPr>
              <a:t>corner</a:t>
            </a:r>
          </a:p>
          <a:p>
            <a:pPr lvl="2">
              <a:lnSpc>
                <a:spcPct val="110000"/>
              </a:lnSpc>
              <a:spcBef>
                <a:spcPts val="0"/>
              </a:spcBef>
              <a:buClr>
                <a:prstClr val="white"/>
              </a:buClr>
            </a:pPr>
            <a:r>
              <a:rPr lang="en-US" sz="3600" b="1" dirty="0" smtClean="0">
                <a:solidFill>
                  <a:srgbClr val="FFFF00"/>
                </a:solidFill>
                <a:latin typeface="Times New Roman" panose="02020603050405020304" pitchFamily="18" charset="0"/>
                <a:cs typeface="Times New Roman" panose="02020603050405020304" pitchFamily="18" charset="0"/>
              </a:rPr>
              <a:t>Line up the writing prompt</a:t>
            </a:r>
            <a:endParaRPr lang="en-US" sz="3600" b="1" dirty="0">
              <a:solidFill>
                <a:srgbClr val="FFFF00"/>
              </a:solidFill>
              <a:latin typeface="Times New Roman" panose="02020603050405020304" pitchFamily="18" charset="0"/>
              <a:cs typeface="Times New Roman" panose="02020603050405020304" pitchFamily="18" charset="0"/>
            </a:endParaRPr>
          </a:p>
          <a:p>
            <a:pPr lvl="2">
              <a:lnSpc>
                <a:spcPct val="110000"/>
              </a:lnSpc>
              <a:spcBef>
                <a:spcPts val="0"/>
              </a:spcBef>
              <a:buClr>
                <a:prstClr val="white"/>
              </a:buClr>
            </a:pPr>
            <a:r>
              <a:rPr lang="en-US" sz="3600" b="1" dirty="0">
                <a:solidFill>
                  <a:srgbClr val="00FFFF"/>
                </a:solidFill>
                <a:latin typeface="Times New Roman" panose="02020603050405020304" pitchFamily="18" charset="0"/>
                <a:cs typeface="Times New Roman" panose="02020603050405020304" pitchFamily="18" charset="0"/>
              </a:rPr>
              <a:t>5 minute writing prompt</a:t>
            </a:r>
            <a:endParaRPr lang="en-US" sz="3600" b="1" dirty="0">
              <a:solidFill>
                <a:srgbClr val="00FFFF"/>
              </a:solidFill>
              <a:latin typeface="Narkisim" panose="020E0502050101010101" pitchFamily="34" charset="-79"/>
              <a:cs typeface="Narkisim" panose="020E0502050101010101" pitchFamily="34" charset="-79"/>
            </a:endParaRPr>
          </a:p>
          <a:p>
            <a:endParaRPr lang="en-US" sz="1200" b="1" dirty="0" smtClean="0"/>
          </a:p>
        </p:txBody>
      </p:sp>
    </p:spTree>
    <p:extLst>
      <p:ext uri="{BB962C8B-B14F-4D97-AF65-F5344CB8AC3E}">
        <p14:creationId xmlns:p14="http://schemas.microsoft.com/office/powerpoint/2010/main" val="2917624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algn="ctr"/>
            <a:r>
              <a:rPr lang="en-US" sz="4400" b="1" i="1" u="sng" dirty="0" smtClean="0"/>
              <a:t>Language Arts</a:t>
            </a:r>
            <a:r>
              <a:rPr lang="en-US" sz="4400" b="1" i="1" dirty="0" smtClean="0"/>
              <a:t> –</a:t>
            </a:r>
            <a:r>
              <a:rPr lang="en-US" sz="4400" b="1" dirty="0">
                <a:solidFill>
                  <a:srgbClr val="00FFFF"/>
                </a:solidFill>
              </a:rPr>
              <a:t>	</a:t>
            </a:r>
            <a:r>
              <a:rPr lang="en-US" sz="2800" b="1" dirty="0" smtClean="0">
                <a:solidFill>
                  <a:srgbClr val="00FFFF"/>
                </a:solidFill>
              </a:rPr>
              <a:t>10/28/15 </a:t>
            </a:r>
            <a:br>
              <a:rPr lang="en-US" sz="2800" b="1" dirty="0" smtClean="0">
                <a:solidFill>
                  <a:srgbClr val="00FFFF"/>
                </a:solidFill>
              </a:rPr>
            </a:br>
            <a:r>
              <a:rPr lang="en-US" sz="2800" b="1" dirty="0" smtClean="0">
                <a:solidFill>
                  <a:srgbClr val="00FFFF"/>
                </a:solidFill>
              </a:rPr>
              <a:t>Work session</a:t>
            </a:r>
            <a:endParaRPr lang="en-US" sz="4400" b="1" dirty="0">
              <a:solidFill>
                <a:srgbClr val="00FFFF"/>
              </a:solidFill>
            </a:endParaRPr>
          </a:p>
        </p:txBody>
      </p:sp>
      <p:sp>
        <p:nvSpPr>
          <p:cNvPr id="3" name="Content Placeholder 2"/>
          <p:cNvSpPr>
            <a:spLocks noGrp="1"/>
          </p:cNvSpPr>
          <p:nvPr>
            <p:ph idx="1"/>
          </p:nvPr>
        </p:nvSpPr>
        <p:spPr>
          <a:xfrm>
            <a:off x="4011" y="1151020"/>
            <a:ext cx="9144000" cy="5706980"/>
          </a:xfrm>
        </p:spPr>
        <p:txBody>
          <a:bodyPr>
            <a:normAutofit/>
          </a:bodyPr>
          <a:lstStyle/>
          <a:p>
            <a:r>
              <a:rPr lang="en-US" sz="1600" b="1" u="sng" dirty="0">
                <a:solidFill>
                  <a:srgbClr val="FFFF00"/>
                </a:solidFill>
              </a:rPr>
              <a:t>Essential </a:t>
            </a:r>
            <a:r>
              <a:rPr lang="en-US" sz="1600" b="1" u="sng" dirty="0" smtClean="0">
                <a:solidFill>
                  <a:srgbClr val="FFFF00"/>
                </a:solidFill>
              </a:rPr>
              <a:t>Question:</a:t>
            </a:r>
            <a:r>
              <a:rPr lang="en-US" sz="1600" dirty="0">
                <a:solidFill>
                  <a:srgbClr val="FFFF00"/>
                </a:solidFill>
              </a:rPr>
              <a:t> •	How do authors use compare/contrast to help readers understand information? How do readers use signal words to identify compare/contrast? How can a Thinking Map be used to compare and contrast? How can I use context clues to comprehend the meaning of a word within context? How can using a variety of sentences within my writing make my writing more interesting?</a:t>
            </a:r>
            <a:endParaRPr lang="en-US" sz="1600" u="sng" dirty="0"/>
          </a:p>
          <a:p>
            <a:r>
              <a:rPr lang="en-US" sz="1600" b="1" u="sng" dirty="0">
                <a:solidFill>
                  <a:srgbClr val="00FFFF"/>
                </a:solidFill>
              </a:rPr>
              <a:t>Standard</a:t>
            </a:r>
            <a:r>
              <a:rPr lang="en-US" sz="1600" b="1" dirty="0">
                <a:solidFill>
                  <a:srgbClr val="00FFFF"/>
                </a:solidFill>
              </a:rPr>
              <a:t>:  </a:t>
            </a:r>
            <a:r>
              <a:rPr lang="en-US" sz="1600" b="1" i="1" dirty="0" smtClean="0">
                <a:solidFill>
                  <a:srgbClr val="00FFFF"/>
                </a:solidFill>
              </a:rPr>
              <a:t>ELAGSE8RL1 – </a:t>
            </a:r>
            <a:r>
              <a:rPr lang="en-US" sz="1600" b="1" i="1" dirty="0">
                <a:solidFill>
                  <a:srgbClr val="00FFFF"/>
                </a:solidFill>
              </a:rPr>
              <a:t> </a:t>
            </a:r>
            <a:r>
              <a:rPr lang="en-US" sz="1600" b="1" i="1" dirty="0" smtClean="0">
                <a:solidFill>
                  <a:srgbClr val="00FFFF"/>
                </a:solidFill>
              </a:rPr>
              <a:t>Cite </a:t>
            </a:r>
            <a:r>
              <a:rPr lang="en-US" sz="1600" b="1" i="1" dirty="0">
                <a:solidFill>
                  <a:srgbClr val="00FFFF"/>
                </a:solidFill>
              </a:rPr>
              <a:t>the textual evidence that most strongly supports an analysis of what the text says explicitly as well as inferences drawn from the text</a:t>
            </a:r>
            <a:r>
              <a:rPr lang="en-US" sz="1600" b="1" i="1" dirty="0" smtClean="0">
                <a:solidFill>
                  <a:srgbClr val="00FFFF"/>
                </a:solidFill>
              </a:rPr>
              <a:t>.</a:t>
            </a:r>
          </a:p>
          <a:p>
            <a:r>
              <a:rPr lang="en-US" sz="1600" b="1" u="sng" dirty="0" smtClean="0">
                <a:solidFill>
                  <a:srgbClr val="00FFFF"/>
                </a:solidFill>
              </a:rPr>
              <a:t>Standard</a:t>
            </a:r>
            <a:r>
              <a:rPr lang="en-US" sz="1600" b="1" dirty="0">
                <a:solidFill>
                  <a:srgbClr val="00FFFF"/>
                </a:solidFill>
              </a:rPr>
              <a:t>:  </a:t>
            </a:r>
            <a:r>
              <a:rPr lang="en-US" sz="1600" b="1" i="1" dirty="0" smtClean="0">
                <a:solidFill>
                  <a:srgbClr val="00FFFF"/>
                </a:solidFill>
              </a:rPr>
              <a:t>ELAGSE8RL2</a:t>
            </a:r>
            <a:r>
              <a:rPr lang="en-US" sz="1600" b="1" i="1" dirty="0">
                <a:solidFill>
                  <a:srgbClr val="00FFFF"/>
                </a:solidFill>
              </a:rPr>
              <a:t>–  </a:t>
            </a:r>
            <a:r>
              <a:rPr lang="en-US" sz="1600" b="1" i="1" dirty="0" smtClean="0">
                <a:solidFill>
                  <a:srgbClr val="00FFFF"/>
                </a:solidFill>
              </a:rPr>
              <a:t>Determine </a:t>
            </a:r>
            <a:r>
              <a:rPr lang="en-US" sz="1600" b="1" i="1" dirty="0">
                <a:solidFill>
                  <a:srgbClr val="00FFFF"/>
                </a:solidFill>
              </a:rPr>
              <a:t>a theme and/or central idea of a text and analyze its development over the course of the text, including its relationship to the characters, setting, and plot; provide an objective summary of the text</a:t>
            </a:r>
            <a:r>
              <a:rPr lang="en-US" sz="1600" b="1" i="1" dirty="0" smtClean="0">
                <a:solidFill>
                  <a:srgbClr val="00FFFF"/>
                </a:solidFill>
              </a:rPr>
              <a:t>.</a:t>
            </a:r>
          </a:p>
          <a:p>
            <a:r>
              <a:rPr lang="en-US" sz="1600" b="1" u="sng" dirty="0" smtClean="0">
                <a:solidFill>
                  <a:srgbClr val="00FFFF"/>
                </a:solidFill>
              </a:rPr>
              <a:t>Standard</a:t>
            </a:r>
            <a:r>
              <a:rPr lang="en-US" sz="1600" b="1" dirty="0">
                <a:solidFill>
                  <a:srgbClr val="00FFFF"/>
                </a:solidFill>
              </a:rPr>
              <a:t>:  </a:t>
            </a:r>
            <a:r>
              <a:rPr lang="en-US" sz="1600" b="1" i="1" dirty="0" smtClean="0">
                <a:solidFill>
                  <a:srgbClr val="00FFFF"/>
                </a:solidFill>
              </a:rPr>
              <a:t>ELAGSE8RL3</a:t>
            </a:r>
            <a:r>
              <a:rPr lang="en-US" sz="1600" b="1" i="1" dirty="0">
                <a:solidFill>
                  <a:srgbClr val="00FFFF"/>
                </a:solidFill>
              </a:rPr>
              <a:t>–  </a:t>
            </a:r>
            <a:r>
              <a:rPr lang="en-US" sz="1600" b="1" i="1" dirty="0" smtClean="0">
                <a:solidFill>
                  <a:srgbClr val="00FFFF"/>
                </a:solidFill>
              </a:rPr>
              <a:t>Analyze </a:t>
            </a:r>
            <a:r>
              <a:rPr lang="en-US" sz="1600" b="1" i="1" dirty="0">
                <a:solidFill>
                  <a:srgbClr val="00FFFF"/>
                </a:solidFill>
              </a:rPr>
              <a:t>how particular lines of dialogue or incidents in a story or drama propel the action, reveal aspects of a character, or provoke a decision</a:t>
            </a:r>
            <a:r>
              <a:rPr lang="en-US" sz="1600" b="1" i="1" dirty="0" smtClean="0">
                <a:solidFill>
                  <a:srgbClr val="00FFFF"/>
                </a:solidFill>
              </a:rPr>
              <a:t>.</a:t>
            </a:r>
          </a:p>
          <a:p>
            <a:r>
              <a:rPr lang="en-US" sz="1600" b="1" i="1" u="sng" dirty="0" smtClean="0">
                <a:solidFill>
                  <a:srgbClr val="00FFFF"/>
                </a:solidFill>
              </a:rPr>
              <a:t>Standard</a:t>
            </a:r>
            <a:r>
              <a:rPr lang="en-US" sz="1600" b="1" i="1" dirty="0">
                <a:solidFill>
                  <a:srgbClr val="00FFFF"/>
                </a:solidFill>
              </a:rPr>
              <a:t>: ELAE8RL5 - Compare and contrast the structure of two or more texts and analyze how the differing structure of each text contributes to its meaning and style</a:t>
            </a:r>
            <a:r>
              <a:rPr lang="en-US" sz="1600" b="1" i="1" dirty="0" smtClean="0">
                <a:solidFill>
                  <a:srgbClr val="00FFFF"/>
                </a:solidFill>
              </a:rPr>
              <a:t>.</a:t>
            </a:r>
          </a:p>
          <a:p>
            <a:r>
              <a:rPr lang="en-US" sz="1600" b="1" i="1" u="sng" dirty="0" smtClean="0">
                <a:solidFill>
                  <a:srgbClr val="00FFFF"/>
                </a:solidFill>
              </a:rPr>
              <a:t>Standard</a:t>
            </a:r>
            <a:r>
              <a:rPr lang="en-US" sz="1600" b="1" i="1" dirty="0" smtClean="0">
                <a:solidFill>
                  <a:srgbClr val="00FFFF"/>
                </a:solidFill>
              </a:rPr>
              <a:t>: </a:t>
            </a:r>
            <a:r>
              <a:rPr lang="en-US" sz="1600" b="1" i="1" dirty="0">
                <a:solidFill>
                  <a:srgbClr val="00FFFF"/>
                </a:solidFill>
              </a:rPr>
              <a:t>ELASE8W4 - </a:t>
            </a:r>
            <a:r>
              <a:rPr lang="en-US" sz="1600" b="1" i="1" dirty="0" smtClean="0">
                <a:solidFill>
                  <a:srgbClr val="00FFFF"/>
                </a:solidFill>
              </a:rPr>
              <a:t>Produce </a:t>
            </a:r>
            <a:r>
              <a:rPr lang="en-US" sz="1600" b="1" i="1" dirty="0">
                <a:solidFill>
                  <a:srgbClr val="00FFFF"/>
                </a:solidFill>
              </a:rPr>
              <a:t>clear and coherent writing in which the development, organization, and style are appropriate to task, purpose, and audience</a:t>
            </a:r>
            <a:r>
              <a:rPr lang="en-US" sz="1600" b="1" i="1" dirty="0" smtClean="0">
                <a:solidFill>
                  <a:srgbClr val="00FFFF"/>
                </a:solidFill>
              </a:rPr>
              <a:t>.</a:t>
            </a:r>
          </a:p>
          <a:p>
            <a:r>
              <a:rPr lang="en-US" sz="1600" b="1" i="1" dirty="0">
                <a:solidFill>
                  <a:srgbClr val="00FFFF"/>
                </a:solidFill>
              </a:rPr>
              <a:t>Standard: ELASE8W3 - </a:t>
            </a:r>
            <a:r>
              <a:rPr lang="en-US" sz="1600" b="1" i="1" dirty="0" smtClean="0">
                <a:solidFill>
                  <a:srgbClr val="00FFFF"/>
                </a:solidFill>
              </a:rPr>
              <a:t>Write </a:t>
            </a:r>
            <a:r>
              <a:rPr lang="en-US" sz="1600" b="1" i="1" dirty="0">
                <a:solidFill>
                  <a:srgbClr val="00FFFF"/>
                </a:solidFill>
              </a:rPr>
              <a:t>narratives to develop real or imaged experiences or events using effective techniques, relevant descriptive details, and well-structured event sequences.</a:t>
            </a:r>
            <a:endParaRPr lang="en-US" sz="1600" dirty="0"/>
          </a:p>
        </p:txBody>
      </p:sp>
    </p:spTree>
    <p:extLst>
      <p:ext uri="{BB962C8B-B14F-4D97-AF65-F5344CB8AC3E}">
        <p14:creationId xmlns:p14="http://schemas.microsoft.com/office/powerpoint/2010/main" val="3091629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76200" y="76200"/>
            <a:ext cx="9144000" cy="1219200"/>
          </a:xfrm>
        </p:spPr>
        <p:txBody>
          <a:bodyPr>
            <a:normAutofit fontScale="90000" lnSpcReduction="10000"/>
          </a:bodyPr>
          <a:lstStyle/>
          <a:p>
            <a:pPr marL="0" indent="0" algn="ctr">
              <a:buNone/>
            </a:pPr>
            <a:r>
              <a:rPr lang="en-US" sz="4400" b="1" i="1" u="sng" dirty="0" smtClean="0"/>
              <a:t>Language Arts</a:t>
            </a:r>
            <a:r>
              <a:rPr lang="en-US" sz="4400" b="1" i="1" dirty="0" smtClean="0"/>
              <a:t> –   </a:t>
            </a:r>
            <a:r>
              <a:rPr lang="en-US" sz="4400" b="1" dirty="0" smtClean="0">
                <a:solidFill>
                  <a:srgbClr val="FF9966"/>
                </a:solidFill>
              </a:rPr>
              <a:t>Work Session</a:t>
            </a:r>
            <a:r>
              <a:rPr lang="en-US" sz="4400" b="1" dirty="0" smtClean="0">
                <a:solidFill>
                  <a:srgbClr val="00FFFF"/>
                </a:solidFill>
              </a:rPr>
              <a:t>	</a:t>
            </a:r>
            <a:r>
              <a:rPr lang="en-US" sz="2800" b="1" dirty="0" smtClean="0">
                <a:solidFill>
                  <a:srgbClr val="00FFFF"/>
                </a:solidFill>
              </a:rPr>
              <a:t>10/28/15</a:t>
            </a:r>
            <a:endParaRPr lang="en-US" sz="4400" b="1" dirty="0">
              <a:solidFill>
                <a:srgbClr val="00FFFF"/>
              </a:solidFill>
            </a:endParaRPr>
          </a:p>
        </p:txBody>
      </p:sp>
      <p:sp>
        <p:nvSpPr>
          <p:cNvPr id="3" name="TextBox 2"/>
          <p:cNvSpPr txBox="1"/>
          <p:nvPr/>
        </p:nvSpPr>
        <p:spPr>
          <a:xfrm>
            <a:off x="49242" y="1302589"/>
            <a:ext cx="8893115" cy="1477328"/>
          </a:xfrm>
          <a:prstGeom prst="rect">
            <a:avLst/>
          </a:prstGeom>
          <a:noFill/>
        </p:spPr>
        <p:txBody>
          <a:bodyPr wrap="square" rtlCol="0">
            <a:spAutoFit/>
          </a:bodyPr>
          <a:lstStyle/>
          <a:p>
            <a:pPr marL="285750" indent="-285750">
              <a:buFont typeface="Wingdings" panose="05000000000000000000" pitchFamily="2" charset="2"/>
              <a:buChar char="Ø"/>
            </a:pPr>
            <a:r>
              <a:rPr lang="en-US" b="1" dirty="0" smtClean="0">
                <a:solidFill>
                  <a:srgbClr val="FFFF00"/>
                </a:solidFill>
              </a:rPr>
              <a:t>Ms. Lockhart will meet with Tac Group </a:t>
            </a:r>
          </a:p>
          <a:p>
            <a:pPr marL="742950" lvl="1" indent="-285750">
              <a:buFont typeface="Wingdings" panose="05000000000000000000" pitchFamily="2" charset="2"/>
              <a:buChar char="Ø"/>
            </a:pPr>
            <a:r>
              <a:rPr lang="en-US" b="1" dirty="0" smtClean="0">
                <a:solidFill>
                  <a:srgbClr val="FFFF00"/>
                </a:solidFill>
              </a:rPr>
              <a:t>Recap Stone </a:t>
            </a:r>
          </a:p>
          <a:p>
            <a:pPr marL="742950" lvl="1" indent="-285750">
              <a:buFont typeface="Wingdings" panose="05000000000000000000" pitchFamily="2" charset="2"/>
              <a:buChar char="Ø"/>
            </a:pPr>
            <a:r>
              <a:rPr lang="en-US" b="1" dirty="0" smtClean="0">
                <a:solidFill>
                  <a:srgbClr val="FFFF00"/>
                </a:solidFill>
              </a:rPr>
              <a:t>Watch Snow Dogs (Movie) which they will Compare &amp; Contrast to Stone Fox </a:t>
            </a:r>
          </a:p>
          <a:p>
            <a:pPr marL="742950" lvl="1" indent="-285750">
              <a:buFont typeface="Wingdings" panose="05000000000000000000" pitchFamily="2" charset="2"/>
              <a:buChar char="Ø"/>
            </a:pPr>
            <a:r>
              <a:rPr lang="en-US" b="1" dirty="0" smtClean="0">
                <a:solidFill>
                  <a:srgbClr val="FFFF00"/>
                </a:solidFill>
              </a:rPr>
              <a:t>Create Vocabulary Flashcards</a:t>
            </a:r>
            <a:endParaRPr lang="en-US" b="1" dirty="0">
              <a:solidFill>
                <a:srgbClr val="FFFF00"/>
              </a:solidFill>
            </a:endParaRPr>
          </a:p>
        </p:txBody>
      </p:sp>
      <p:sp>
        <p:nvSpPr>
          <p:cNvPr id="7" name="TextBox 6"/>
          <p:cNvSpPr txBox="1"/>
          <p:nvPr/>
        </p:nvSpPr>
        <p:spPr>
          <a:xfrm>
            <a:off x="15814" y="2815197"/>
            <a:ext cx="8947030" cy="1477328"/>
          </a:xfrm>
          <a:prstGeom prst="rect">
            <a:avLst/>
          </a:prstGeom>
          <a:noFill/>
        </p:spPr>
        <p:txBody>
          <a:bodyPr wrap="square" rtlCol="0">
            <a:spAutoFit/>
          </a:bodyPr>
          <a:lstStyle/>
          <a:p>
            <a:pPr marL="285750" indent="-285750">
              <a:buFont typeface="Wingdings" panose="05000000000000000000" pitchFamily="2" charset="2"/>
              <a:buChar char="Ø"/>
            </a:pPr>
            <a:r>
              <a:rPr lang="en-US" b="1" dirty="0" smtClean="0">
                <a:solidFill>
                  <a:srgbClr val="FFCCFF"/>
                </a:solidFill>
              </a:rPr>
              <a:t>Tic Group will get on </a:t>
            </a:r>
            <a:r>
              <a:rPr lang="en-US" b="1" dirty="0" err="1" smtClean="0">
                <a:solidFill>
                  <a:srgbClr val="FFCCFF"/>
                </a:solidFill>
              </a:rPr>
              <a:t>Raz-Kidz</a:t>
            </a:r>
            <a:r>
              <a:rPr lang="en-US" b="1" dirty="0" smtClean="0">
                <a:solidFill>
                  <a:srgbClr val="FFCCFF"/>
                </a:solidFill>
              </a:rPr>
              <a:t> – Teacher - </a:t>
            </a:r>
            <a:r>
              <a:rPr lang="en-US" b="1" dirty="0" err="1" smtClean="0">
                <a:solidFill>
                  <a:srgbClr val="FFCCFF"/>
                </a:solidFill>
              </a:rPr>
              <a:t>floydlockhart</a:t>
            </a:r>
            <a:endParaRPr lang="en-US" b="1" dirty="0" smtClean="0">
              <a:solidFill>
                <a:srgbClr val="FFCCFF"/>
              </a:solidFill>
            </a:endParaRPr>
          </a:p>
          <a:p>
            <a:pPr marL="742950" lvl="1" indent="-285750">
              <a:buFont typeface="Wingdings" panose="05000000000000000000" pitchFamily="2" charset="2"/>
              <a:buChar char="Ø"/>
            </a:pPr>
            <a:r>
              <a:rPr lang="en-US" b="1" dirty="0" smtClean="0">
                <a:solidFill>
                  <a:srgbClr val="FFCCFF"/>
                </a:solidFill>
              </a:rPr>
              <a:t>Create Vocabulary Flashcards</a:t>
            </a:r>
          </a:p>
          <a:p>
            <a:pPr marL="742950" lvl="1" indent="-285750">
              <a:buFont typeface="Wingdings" panose="05000000000000000000" pitchFamily="2" charset="2"/>
              <a:buChar char="Ø"/>
            </a:pPr>
            <a:r>
              <a:rPr lang="en-US" b="1" dirty="0" smtClean="0">
                <a:solidFill>
                  <a:srgbClr val="FFCCFF"/>
                </a:solidFill>
              </a:rPr>
              <a:t>Once complete work in their group with their book </a:t>
            </a:r>
            <a:r>
              <a:rPr lang="en-US" b="1" dirty="0" err="1" smtClean="0">
                <a:solidFill>
                  <a:srgbClr val="FFCCFF"/>
                </a:solidFill>
              </a:rPr>
              <a:t>Junebug</a:t>
            </a:r>
            <a:endParaRPr lang="en-US" b="1" dirty="0" smtClean="0">
              <a:solidFill>
                <a:srgbClr val="FFCCFF"/>
              </a:solidFill>
            </a:endParaRPr>
          </a:p>
          <a:p>
            <a:pPr marL="1200150" lvl="2" indent="-285750">
              <a:buFont typeface="Wingdings" panose="05000000000000000000" pitchFamily="2" charset="2"/>
              <a:buChar char="Ø"/>
            </a:pPr>
            <a:r>
              <a:rPr lang="en-US" b="1" dirty="0" smtClean="0">
                <a:solidFill>
                  <a:srgbClr val="FFCCFF"/>
                </a:solidFill>
              </a:rPr>
              <a:t>Discuss Chapters 2 &amp; 3 Comparing &amp; Contrasting </a:t>
            </a:r>
            <a:r>
              <a:rPr lang="en-US" b="1" dirty="0" err="1" smtClean="0">
                <a:solidFill>
                  <a:srgbClr val="FFCCFF"/>
                </a:solidFill>
              </a:rPr>
              <a:t>Junebug</a:t>
            </a:r>
            <a:r>
              <a:rPr lang="en-US" b="1" dirty="0" smtClean="0">
                <a:solidFill>
                  <a:srgbClr val="FFCCFF"/>
                </a:solidFill>
              </a:rPr>
              <a:t> with yourself</a:t>
            </a:r>
            <a:endParaRPr lang="en-US" b="1" dirty="0">
              <a:solidFill>
                <a:srgbClr val="FFCCFF"/>
              </a:solidFill>
            </a:endParaRPr>
          </a:p>
        </p:txBody>
      </p:sp>
      <p:sp>
        <p:nvSpPr>
          <p:cNvPr id="8" name="TextBox 7"/>
          <p:cNvSpPr txBox="1"/>
          <p:nvPr/>
        </p:nvSpPr>
        <p:spPr>
          <a:xfrm>
            <a:off x="15814" y="4264434"/>
            <a:ext cx="8680330" cy="1477328"/>
          </a:xfrm>
          <a:prstGeom prst="rect">
            <a:avLst/>
          </a:prstGeom>
          <a:noFill/>
        </p:spPr>
        <p:txBody>
          <a:bodyPr wrap="square" rtlCol="0">
            <a:spAutoFit/>
          </a:bodyPr>
          <a:lstStyle/>
          <a:p>
            <a:pPr marL="285750" indent="-285750">
              <a:buFont typeface="Wingdings" panose="05000000000000000000" pitchFamily="2" charset="2"/>
              <a:buChar char="Ø"/>
            </a:pPr>
            <a:r>
              <a:rPr lang="en-US" b="1" dirty="0" smtClean="0">
                <a:solidFill>
                  <a:srgbClr val="00FFFF"/>
                </a:solidFill>
              </a:rPr>
              <a:t>Toe Group will work together in a group with their book The Fault in Our Stars</a:t>
            </a:r>
          </a:p>
          <a:p>
            <a:pPr marL="742950" lvl="1" indent="-285750">
              <a:buFont typeface="Wingdings" panose="05000000000000000000" pitchFamily="2" charset="2"/>
              <a:buChar char="Ø"/>
            </a:pPr>
            <a:r>
              <a:rPr lang="en-US" b="1" dirty="0" smtClean="0">
                <a:solidFill>
                  <a:srgbClr val="00FFFF"/>
                </a:solidFill>
              </a:rPr>
              <a:t>Discuss Chapters 2 &amp; 3 taking notes for Comparing &amp; Contrasting the text to the Movie.</a:t>
            </a:r>
          </a:p>
          <a:p>
            <a:pPr marL="742950" lvl="1" indent="-285750">
              <a:buFont typeface="Wingdings" panose="05000000000000000000" pitchFamily="2" charset="2"/>
              <a:buChar char="Ø"/>
            </a:pPr>
            <a:r>
              <a:rPr lang="en-US" b="1" dirty="0" smtClean="0">
                <a:solidFill>
                  <a:srgbClr val="00FFFF"/>
                </a:solidFill>
              </a:rPr>
              <a:t>Create Vocabulary Flashcards</a:t>
            </a:r>
            <a:endParaRPr lang="en-US" b="1" dirty="0">
              <a:solidFill>
                <a:srgbClr val="00FFFF"/>
              </a:solidFill>
            </a:endParaRPr>
          </a:p>
        </p:txBody>
      </p:sp>
      <p:sp>
        <p:nvSpPr>
          <p:cNvPr id="6" name="TextBox 5"/>
          <p:cNvSpPr txBox="1"/>
          <p:nvPr/>
        </p:nvSpPr>
        <p:spPr>
          <a:xfrm>
            <a:off x="152400" y="5943600"/>
            <a:ext cx="8915400" cy="646331"/>
          </a:xfrm>
          <a:prstGeom prst="rect">
            <a:avLst/>
          </a:prstGeom>
          <a:noFill/>
        </p:spPr>
        <p:txBody>
          <a:bodyPr wrap="square" rtlCol="0">
            <a:spAutoFit/>
          </a:bodyPr>
          <a:lstStyle/>
          <a:p>
            <a:pPr marL="285750" indent="-285750">
              <a:buFont typeface="Wingdings" panose="05000000000000000000" pitchFamily="2" charset="2"/>
              <a:buChar char="Ø"/>
            </a:pPr>
            <a:r>
              <a:rPr lang="en-US" b="1" dirty="0" smtClean="0">
                <a:solidFill>
                  <a:srgbClr val="FF66CC"/>
                </a:solidFill>
              </a:rPr>
              <a:t>The student will  work in their compare &amp; contrast groups to complete group activity. </a:t>
            </a:r>
            <a:endParaRPr lang="en-US" b="1" dirty="0">
              <a:solidFill>
                <a:srgbClr val="FF66CC"/>
              </a:solidFill>
            </a:endParaRPr>
          </a:p>
        </p:txBody>
      </p:sp>
    </p:spTree>
    <p:extLst>
      <p:ext uri="{BB962C8B-B14F-4D97-AF65-F5344CB8AC3E}">
        <p14:creationId xmlns:p14="http://schemas.microsoft.com/office/powerpoint/2010/main" val="2283138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8755" y="21566"/>
            <a:ext cx="9067800" cy="1143000"/>
          </a:xfrm>
        </p:spPr>
        <p:txBody>
          <a:bodyPr>
            <a:normAutofit/>
          </a:bodyPr>
          <a:lstStyle/>
          <a:p>
            <a:pPr marL="0" indent="0" algn="ctr">
              <a:buNone/>
            </a:pPr>
            <a:r>
              <a:rPr lang="en-US" sz="4000" b="1" i="1" u="sng" dirty="0" smtClean="0"/>
              <a:t>Language Arts</a:t>
            </a:r>
            <a:r>
              <a:rPr lang="en-US" sz="4000" b="1" i="1" dirty="0" smtClean="0"/>
              <a:t> –</a:t>
            </a:r>
            <a:r>
              <a:rPr lang="en-US" sz="2800" b="1" dirty="0" smtClean="0">
                <a:solidFill>
                  <a:srgbClr val="00FFFF"/>
                </a:solidFill>
              </a:rPr>
              <a:t>10/28/15 </a:t>
            </a:r>
            <a:br>
              <a:rPr lang="en-US" sz="2800" b="1" dirty="0" smtClean="0">
                <a:solidFill>
                  <a:srgbClr val="00FFFF"/>
                </a:solidFill>
              </a:rPr>
            </a:br>
            <a:r>
              <a:rPr lang="en-US" sz="2800" b="1" dirty="0" smtClean="0">
                <a:solidFill>
                  <a:srgbClr val="00FFFF"/>
                </a:solidFill>
              </a:rPr>
              <a:t>Closing session</a:t>
            </a:r>
            <a:endParaRPr lang="en-US" sz="4000" b="1" dirty="0">
              <a:solidFill>
                <a:srgbClr val="00FFFF"/>
              </a:solidFill>
            </a:endParaRPr>
          </a:p>
        </p:txBody>
      </p:sp>
      <p:sp>
        <p:nvSpPr>
          <p:cNvPr id="5" name="Content Placeholder 2"/>
          <p:cNvSpPr txBox="1">
            <a:spLocks/>
          </p:cNvSpPr>
          <p:nvPr/>
        </p:nvSpPr>
        <p:spPr>
          <a:xfrm>
            <a:off x="28755" y="1676400"/>
            <a:ext cx="8860766" cy="3048000"/>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a:lstStyle>
          <a:p>
            <a:r>
              <a:rPr lang="en-US" sz="4800" b="1" dirty="0" smtClean="0">
                <a:solidFill>
                  <a:srgbClr val="FFFF99"/>
                </a:solidFill>
                <a:latin typeface="Aparajita" panose="020B0604020202020204" pitchFamily="34" charset="0"/>
                <a:cs typeface="Aparajita" panose="020B0604020202020204" pitchFamily="34" charset="0"/>
              </a:rPr>
              <a:t>Pull two students name to share what they have learned today.</a:t>
            </a:r>
          </a:p>
          <a:p>
            <a:r>
              <a:rPr lang="en-US" sz="4800" b="1" dirty="0" smtClean="0">
                <a:solidFill>
                  <a:srgbClr val="FFFF99"/>
                </a:solidFill>
                <a:latin typeface="Aparajita" panose="020B0604020202020204" pitchFamily="34" charset="0"/>
                <a:cs typeface="Aparajita" panose="020B0604020202020204" pitchFamily="34" charset="0"/>
              </a:rPr>
              <a:t>Sign agendas</a:t>
            </a:r>
          </a:p>
        </p:txBody>
      </p:sp>
    </p:spTree>
    <p:extLst>
      <p:ext uri="{BB962C8B-B14F-4D97-AF65-F5344CB8AC3E}">
        <p14:creationId xmlns:p14="http://schemas.microsoft.com/office/powerpoint/2010/main" val="3212361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253" y="76200"/>
            <a:ext cx="9008853" cy="914400"/>
          </a:xfrm>
          <a:prstGeom prst="rect">
            <a:avLst/>
          </a:prstGeom>
          <a:effectLst/>
        </p:spPr>
        <p:txBody>
          <a:bodyPr vert="horz" lIns="91440" tIns="45720" rIns="91440" bIns="45720" rtlCol="0" anchor="ctr">
            <a:normAutofit fontScale="90000" lnSpcReduction="20000"/>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i="1" u="sng" dirty="0"/>
              <a:t>7</a:t>
            </a:r>
            <a:r>
              <a:rPr lang="en-US" sz="4400" b="1" i="1" u="sng" baseline="30000" dirty="0" smtClean="0"/>
              <a:t>th</a:t>
            </a:r>
            <a:r>
              <a:rPr lang="en-US" sz="4400" b="1" i="1" u="sng" dirty="0" smtClean="0"/>
              <a:t> Grade Language Arts</a:t>
            </a:r>
            <a:r>
              <a:rPr lang="en-US" sz="4400" b="1" i="1" dirty="0" smtClean="0"/>
              <a:t> – </a:t>
            </a:r>
            <a:r>
              <a:rPr lang="en-US" sz="2800" b="1" dirty="0" smtClean="0">
                <a:solidFill>
                  <a:schemeClr val="bg1"/>
                </a:solidFill>
              </a:rPr>
              <a:t>10/28/15</a:t>
            </a:r>
            <a:br>
              <a:rPr lang="en-US" sz="2800" b="1" dirty="0" smtClean="0">
                <a:solidFill>
                  <a:schemeClr val="bg1"/>
                </a:solidFill>
              </a:rPr>
            </a:br>
            <a:r>
              <a:rPr lang="en-US" sz="2800" b="1" dirty="0" smtClean="0">
                <a:solidFill>
                  <a:srgbClr val="00FFFF"/>
                </a:solidFill>
              </a:rPr>
              <a:t>opening session</a:t>
            </a:r>
            <a:endParaRPr lang="en-US" sz="4400" b="1" dirty="0">
              <a:solidFill>
                <a:srgbClr val="00FFFF"/>
              </a:solidFill>
            </a:endParaRPr>
          </a:p>
        </p:txBody>
      </p:sp>
      <p:sp>
        <p:nvSpPr>
          <p:cNvPr id="5" name="Content Placeholder 2"/>
          <p:cNvSpPr>
            <a:spLocks noGrp="1"/>
          </p:cNvSpPr>
          <p:nvPr>
            <p:ph idx="1"/>
          </p:nvPr>
        </p:nvSpPr>
        <p:spPr>
          <a:xfrm>
            <a:off x="152400" y="1066800"/>
            <a:ext cx="8077200" cy="5257800"/>
          </a:xfrm>
          <a:ln>
            <a:noFill/>
          </a:ln>
        </p:spPr>
        <p:txBody>
          <a:bodyPr>
            <a:normAutofit/>
          </a:bodyPr>
          <a:lstStyle/>
          <a:p>
            <a:pPr marL="36576" indent="0" algn="ctr">
              <a:buNone/>
            </a:pPr>
            <a:r>
              <a:rPr lang="en-US" sz="3400" b="1" dirty="0" smtClean="0">
                <a:solidFill>
                  <a:srgbClr val="FFFF00"/>
                </a:solidFill>
                <a:latin typeface="Copperplate Gothic Bold" panose="020E0705020206020404" pitchFamily="34" charset="0"/>
              </a:rPr>
              <a:t>SIT IN YOUR SEATS.	</a:t>
            </a:r>
            <a:endParaRPr lang="en-US" sz="3400" b="1" u="sng" dirty="0" smtClean="0">
              <a:solidFill>
                <a:srgbClr val="00FFFF"/>
              </a:solidFill>
              <a:latin typeface="Eras Bold ITC" panose="020B0907030504020204" pitchFamily="34" charset="0"/>
            </a:endParaRPr>
          </a:p>
          <a:p>
            <a:r>
              <a:rPr lang="en-US" sz="3400" b="1" u="sng" dirty="0" smtClean="0">
                <a:solidFill>
                  <a:srgbClr val="FFCCFF"/>
                </a:solidFill>
                <a:latin typeface="Eras Bold ITC" panose="020B0907030504020204" pitchFamily="34" charset="0"/>
              </a:rPr>
              <a:t>Place your agenda on my table</a:t>
            </a:r>
          </a:p>
          <a:p>
            <a:pPr>
              <a:lnSpc>
                <a:spcPct val="110000"/>
              </a:lnSpc>
              <a:spcBef>
                <a:spcPts val="0"/>
              </a:spcBef>
            </a:pPr>
            <a:r>
              <a:rPr lang="en-US" sz="3200" b="1" dirty="0" smtClean="0">
                <a:solidFill>
                  <a:srgbClr val="99FF66"/>
                </a:solidFill>
                <a:latin typeface="Times New Roman" panose="02020603050405020304" pitchFamily="18" charset="0"/>
                <a:cs typeface="Times New Roman" panose="02020603050405020304" pitchFamily="18" charset="0"/>
              </a:rPr>
              <a:t>Get your folder and your book</a:t>
            </a:r>
          </a:p>
          <a:p>
            <a:pPr>
              <a:lnSpc>
                <a:spcPct val="110000"/>
              </a:lnSpc>
              <a:spcBef>
                <a:spcPts val="0"/>
              </a:spcBef>
            </a:pPr>
            <a:r>
              <a:rPr lang="en-US" sz="3200" b="1" dirty="0" smtClean="0">
                <a:solidFill>
                  <a:srgbClr val="FFFF00"/>
                </a:solidFill>
                <a:latin typeface="Times New Roman" panose="02020603050405020304" pitchFamily="18" charset="0"/>
                <a:cs typeface="Times New Roman" panose="02020603050405020304" pitchFamily="18" charset="0"/>
              </a:rPr>
              <a:t>Mr. Rojas pass out the writing journals </a:t>
            </a:r>
          </a:p>
          <a:p>
            <a:pPr lvl="2">
              <a:lnSpc>
                <a:spcPct val="110000"/>
              </a:lnSpc>
              <a:spcBef>
                <a:spcPts val="0"/>
              </a:spcBef>
            </a:pPr>
            <a:r>
              <a:rPr lang="en-US" sz="3100" b="1" dirty="0" smtClean="0">
                <a:solidFill>
                  <a:srgbClr val="00B0F0"/>
                </a:solidFill>
                <a:latin typeface="Times New Roman" panose="02020603050405020304" pitchFamily="18" charset="0"/>
                <a:cs typeface="Times New Roman" panose="02020603050405020304" pitchFamily="18" charset="0"/>
              </a:rPr>
              <a:t>Turn to the next blank page and write the date it in the upper left corner</a:t>
            </a:r>
          </a:p>
          <a:p>
            <a:pPr lvl="2">
              <a:lnSpc>
                <a:spcPct val="110000"/>
              </a:lnSpc>
              <a:spcBef>
                <a:spcPts val="0"/>
              </a:spcBef>
            </a:pPr>
            <a:r>
              <a:rPr lang="en-US" sz="3100" b="1" dirty="0" smtClean="0">
                <a:solidFill>
                  <a:srgbClr val="FFFF00"/>
                </a:solidFill>
                <a:latin typeface="Times New Roman" panose="02020603050405020304" pitchFamily="18" charset="0"/>
                <a:cs typeface="Times New Roman" panose="02020603050405020304" pitchFamily="18" charset="0"/>
              </a:rPr>
              <a:t>Line up your prompt</a:t>
            </a:r>
          </a:p>
          <a:p>
            <a:pPr lvl="2">
              <a:lnSpc>
                <a:spcPct val="110000"/>
              </a:lnSpc>
              <a:spcBef>
                <a:spcPts val="0"/>
              </a:spcBef>
            </a:pPr>
            <a:r>
              <a:rPr lang="en-US" sz="3100" b="1" dirty="0" smtClean="0">
                <a:solidFill>
                  <a:srgbClr val="00FFFF"/>
                </a:solidFill>
                <a:latin typeface="Times New Roman" panose="02020603050405020304" pitchFamily="18" charset="0"/>
                <a:cs typeface="Times New Roman" panose="02020603050405020304" pitchFamily="18" charset="0"/>
              </a:rPr>
              <a:t>5 minute writing prompt</a:t>
            </a:r>
            <a:endParaRPr lang="en-US" sz="3100" b="1" dirty="0" smtClean="0">
              <a:solidFill>
                <a:srgbClr val="00FFFF"/>
              </a:solidFill>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1813306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4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102331</TotalTime>
  <Words>631</Words>
  <Application>Microsoft Office PowerPoint</Application>
  <PresentationFormat>On-screen Show (4:3)</PresentationFormat>
  <Paragraphs>102</Paragraphs>
  <Slides>12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Aparajita</vt:lpstr>
      <vt:lpstr>Calibri</vt:lpstr>
      <vt:lpstr>Cambria</vt:lpstr>
      <vt:lpstr>Century Gothic</vt:lpstr>
      <vt:lpstr>Copperplate Gothic Bold</vt:lpstr>
      <vt:lpstr>Eras Bold ITC</vt:lpstr>
      <vt:lpstr>Iskoola Pota</vt:lpstr>
      <vt:lpstr>Narkisim</vt:lpstr>
      <vt:lpstr>Times New Roman</vt:lpstr>
      <vt:lpstr>Wingdings</vt:lpstr>
      <vt:lpstr>Wingdings 3</vt:lpstr>
      <vt:lpstr>Slice</vt:lpstr>
      <vt:lpstr>6th Grade Language Arts – 10/28/15 opening session</vt:lpstr>
      <vt:lpstr>Language Arts – 10/28/15  Work session</vt:lpstr>
      <vt:lpstr>Language Arts –   Work Session 10/28/15</vt:lpstr>
      <vt:lpstr>Language Arts –10/28/15  Closing session</vt:lpstr>
      <vt:lpstr>      8th Grade Language Arts – 10/28/15 opening session</vt:lpstr>
      <vt:lpstr>Language Arts – 10/28/15  Work session</vt:lpstr>
      <vt:lpstr>PowerPoint Presentation</vt:lpstr>
      <vt:lpstr>PowerPoint Presentation</vt:lpstr>
      <vt:lpstr>PowerPoint Presentation</vt:lpstr>
      <vt:lpstr>Language Arts – 10/28/15  Work session</vt:lpstr>
      <vt:lpstr>PowerPoint Presentation</vt:lpstr>
      <vt:lpstr>PowerPoint Presentation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These items to your agendaS!!!</dc:title>
  <dc:creator>Lindsey Thurman</dc:creator>
  <cp:lastModifiedBy>Lorena Lockhart</cp:lastModifiedBy>
  <cp:revision>433</cp:revision>
  <cp:lastPrinted>2015-10-12T18:06:39Z</cp:lastPrinted>
  <dcterms:created xsi:type="dcterms:W3CDTF">2012-10-02T13:25:30Z</dcterms:created>
  <dcterms:modified xsi:type="dcterms:W3CDTF">2015-10-28T22:25:59Z</dcterms:modified>
</cp:coreProperties>
</file>