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notesMasterIdLst>
    <p:notesMasterId r:id="rId14"/>
  </p:notesMasterIdLst>
  <p:handoutMasterIdLst>
    <p:handoutMasterId r:id="rId15"/>
  </p:handoutMasterIdLst>
  <p:sldIdLst>
    <p:sldId id="277" r:id="rId2"/>
    <p:sldId id="267" r:id="rId3"/>
    <p:sldId id="281" r:id="rId4"/>
    <p:sldId id="280" r:id="rId5"/>
    <p:sldId id="273" r:id="rId6"/>
    <p:sldId id="283" r:id="rId7"/>
    <p:sldId id="282" r:id="rId8"/>
    <p:sldId id="284" r:id="rId9"/>
    <p:sldId id="285" r:id="rId10"/>
    <p:sldId id="287" r:id="rId11"/>
    <p:sldId id="286" r:id="rId12"/>
    <p:sldId id="288" r:id="rId13"/>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FFFF"/>
    <a:srgbClr val="009900"/>
    <a:srgbClr val="FFCCFF"/>
    <a:srgbClr val="FFFF99"/>
    <a:srgbClr val="CC0099"/>
    <a:srgbClr val="FF3399"/>
    <a:srgbClr val="FF66CC"/>
    <a:srgbClr val="FFD85B"/>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86475" autoAdjust="0"/>
  </p:normalViewPr>
  <p:slideViewPr>
    <p:cSldViewPr>
      <p:cViewPr varScale="1">
        <p:scale>
          <a:sx n="89" d="100"/>
          <a:sy n="89" d="100"/>
        </p:scale>
        <p:origin x="1291" y="77"/>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826" y="-108"/>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007" cy="460770"/>
          </a:xfrm>
          <a:prstGeom prst="rect">
            <a:avLst/>
          </a:prstGeom>
        </p:spPr>
        <p:txBody>
          <a:bodyPr vert="horz" lIns="90480" tIns="45240" rIns="90480" bIns="45240" rtlCol="0"/>
          <a:lstStyle>
            <a:lvl1pPr algn="l">
              <a:defRPr sz="1200"/>
            </a:lvl1pPr>
          </a:lstStyle>
          <a:p>
            <a:endParaRPr lang="en-US"/>
          </a:p>
        </p:txBody>
      </p:sp>
      <p:sp>
        <p:nvSpPr>
          <p:cNvPr id="3" name="Date Placeholder 2"/>
          <p:cNvSpPr>
            <a:spLocks noGrp="1"/>
          </p:cNvSpPr>
          <p:nvPr>
            <p:ph type="dt" sz="quarter" idx="1"/>
          </p:nvPr>
        </p:nvSpPr>
        <p:spPr>
          <a:xfrm>
            <a:off x="3884439" y="1"/>
            <a:ext cx="2972007" cy="460770"/>
          </a:xfrm>
          <a:prstGeom prst="rect">
            <a:avLst/>
          </a:prstGeom>
        </p:spPr>
        <p:txBody>
          <a:bodyPr vert="horz" lIns="90480" tIns="45240" rIns="90480" bIns="45240" rtlCol="0"/>
          <a:lstStyle>
            <a:lvl1pPr algn="r">
              <a:defRPr sz="1200"/>
            </a:lvl1pPr>
          </a:lstStyle>
          <a:p>
            <a:fld id="{6B89F635-6F14-4162-8F88-1C14AE27985E}" type="datetimeFigureOut">
              <a:rPr lang="en-US" smtClean="0"/>
              <a:t>10/30/2015</a:t>
            </a:fld>
            <a:endParaRPr lang="en-US"/>
          </a:p>
        </p:txBody>
      </p:sp>
      <p:sp>
        <p:nvSpPr>
          <p:cNvPr id="4" name="Footer Placeholder 3"/>
          <p:cNvSpPr>
            <a:spLocks noGrp="1"/>
          </p:cNvSpPr>
          <p:nvPr>
            <p:ph type="ftr" sz="quarter" idx="2"/>
          </p:nvPr>
        </p:nvSpPr>
        <p:spPr>
          <a:xfrm>
            <a:off x="0" y="8737210"/>
            <a:ext cx="2972007" cy="460770"/>
          </a:xfrm>
          <a:prstGeom prst="rect">
            <a:avLst/>
          </a:prstGeom>
        </p:spPr>
        <p:txBody>
          <a:bodyPr vert="horz" lIns="90480" tIns="45240" rIns="90480" bIns="45240" rtlCol="0" anchor="b"/>
          <a:lstStyle>
            <a:lvl1pPr algn="l">
              <a:defRPr sz="1200"/>
            </a:lvl1pPr>
          </a:lstStyle>
          <a:p>
            <a:endParaRPr lang="en-US"/>
          </a:p>
        </p:txBody>
      </p:sp>
      <p:sp>
        <p:nvSpPr>
          <p:cNvPr id="5" name="Slide Number Placeholder 4"/>
          <p:cNvSpPr>
            <a:spLocks noGrp="1"/>
          </p:cNvSpPr>
          <p:nvPr>
            <p:ph type="sldNum" sz="quarter" idx="3"/>
          </p:nvPr>
        </p:nvSpPr>
        <p:spPr>
          <a:xfrm>
            <a:off x="3884439" y="8737210"/>
            <a:ext cx="2972007" cy="460770"/>
          </a:xfrm>
          <a:prstGeom prst="rect">
            <a:avLst/>
          </a:prstGeom>
        </p:spPr>
        <p:txBody>
          <a:bodyPr vert="horz" lIns="90480" tIns="45240" rIns="90480" bIns="45240" rtlCol="0" anchor="b"/>
          <a:lstStyle>
            <a:lvl1pPr algn="r">
              <a:defRPr sz="1200"/>
            </a:lvl1pPr>
          </a:lstStyle>
          <a:p>
            <a:fld id="{4A8C30E8-B8E1-4F54-B40C-7614AF0DCAB3}" type="slidenum">
              <a:rPr lang="en-US" smtClean="0"/>
              <a:t>‹#›</a:t>
            </a:fld>
            <a:endParaRPr lang="en-US"/>
          </a:p>
        </p:txBody>
      </p:sp>
    </p:spTree>
    <p:extLst>
      <p:ext uri="{BB962C8B-B14F-4D97-AF65-F5344CB8AC3E}">
        <p14:creationId xmlns:p14="http://schemas.microsoft.com/office/powerpoint/2010/main" val="3400561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a:defRPr sz="1200"/>
            </a:lvl1pPr>
          </a:lstStyle>
          <a:p>
            <a:fld id="{6C2E4B7D-67BC-42A4-82C4-3F0156918559}" type="datetimeFigureOut">
              <a:rPr lang="en-US" smtClean="0"/>
              <a:t>10/30/2015</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0388"/>
            <a:ext cx="5486400" cy="4138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600"/>
            <a:ext cx="2971800"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lIns="91440" tIns="45720" rIns="91440" bIns="45720" rtlCol="0" anchor="b"/>
          <a:lstStyle>
            <a:lvl1pPr algn="r">
              <a:defRPr sz="1200"/>
            </a:lvl1pPr>
          </a:lstStyle>
          <a:p>
            <a:fld id="{8660DB58-8088-43D6-A100-9A3B0DA2B918}" type="slidenum">
              <a:rPr lang="en-US" smtClean="0"/>
              <a:t>‹#›</a:t>
            </a:fld>
            <a:endParaRPr lang="en-US"/>
          </a:p>
        </p:txBody>
      </p:sp>
    </p:spTree>
    <p:extLst>
      <p:ext uri="{BB962C8B-B14F-4D97-AF65-F5344CB8AC3E}">
        <p14:creationId xmlns:p14="http://schemas.microsoft.com/office/powerpoint/2010/main" val="2061039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55315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02D352CA-0488-4107-B417-63A588798DDC}" type="datetimeFigureOut">
              <a:rPr lang="en-US" smtClean="0"/>
              <a:t>10/30/2015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82770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586453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7541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648264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84067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33760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835844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8259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323383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13020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D352CA-0488-4107-B417-63A588798DDC}"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79846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D352CA-0488-4107-B417-63A588798DDC}" type="datetimeFigureOut">
              <a:rPr lang="en-US" smtClean="0"/>
              <a:t>10/30/2015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222790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D352CA-0488-4107-B417-63A588798DDC}" type="datetimeFigureOut">
              <a:rPr lang="en-US" smtClean="0"/>
              <a:t>10/30/2015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2435372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352CA-0488-4107-B417-63A588798DDC}" type="datetimeFigureOut">
              <a:rPr lang="en-US" smtClean="0"/>
              <a:t>10/30/2015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377974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352CA-0488-4107-B417-63A588798DDC}"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5056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352CA-0488-4107-B417-63A588798DDC}" type="datetimeFigureOut">
              <a:rPr lang="en-US" smtClean="0"/>
              <a:t>10/30/2015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630683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2D352CA-0488-4107-B417-63A588798DDC}" type="datetimeFigureOut">
              <a:rPr lang="en-US" smtClean="0"/>
              <a:t>10/30/2015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A3753A0-AC31-456D-9996-3D3D04D3C5FD}" type="slidenum">
              <a:rPr lang="en-US" smtClean="0"/>
              <a:t>‹#›</a:t>
            </a:fld>
            <a:endParaRPr lang="en-US"/>
          </a:p>
        </p:txBody>
      </p:sp>
    </p:spTree>
    <p:extLst>
      <p:ext uri="{BB962C8B-B14F-4D97-AF65-F5344CB8AC3E}">
        <p14:creationId xmlns:p14="http://schemas.microsoft.com/office/powerpoint/2010/main" val="1925882706"/>
      </p:ext>
    </p:extLst>
  </p:cSld>
  <p:clrMap bg1="dk1" tx1="lt1" bg2="dk2" tx2="lt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 id="214748409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3" y="76200"/>
            <a:ext cx="9008853" cy="914400"/>
          </a:xfrm>
        </p:spPr>
        <p:txBody>
          <a:bodyPr>
            <a:normAutofit fontScale="90000"/>
          </a:bodyPr>
          <a:lstStyle/>
          <a:p>
            <a:pPr algn="ctr"/>
            <a:r>
              <a:rPr lang="en-US" sz="4400" b="1" i="1" u="sng" dirty="0" smtClean="0"/>
              <a:t>6</a:t>
            </a:r>
            <a:r>
              <a:rPr lang="en-US" sz="4400" b="1" i="1" u="sng" baseline="30000" dirty="0" smtClean="0"/>
              <a:t>th</a:t>
            </a:r>
            <a:r>
              <a:rPr lang="en-US" sz="4400" b="1" i="1" u="sng" dirty="0" smtClean="0"/>
              <a:t> Grade Language Arts</a:t>
            </a:r>
            <a:r>
              <a:rPr lang="en-US" sz="4400" b="1" i="1" dirty="0"/>
              <a:t> </a:t>
            </a:r>
            <a:r>
              <a:rPr lang="en-US" sz="4400" b="1" i="1" dirty="0" smtClean="0"/>
              <a:t>– </a:t>
            </a:r>
            <a:r>
              <a:rPr lang="en-US" sz="2800" b="1" dirty="0" smtClean="0">
                <a:solidFill>
                  <a:schemeClr val="bg1"/>
                </a:solidFill>
              </a:rPr>
              <a:t>10/30/15</a:t>
            </a:r>
            <a:br>
              <a:rPr lang="en-US" sz="2800" b="1" dirty="0" smtClean="0">
                <a:solidFill>
                  <a:schemeClr val="bg1"/>
                </a:solidFill>
              </a:rPr>
            </a:br>
            <a:r>
              <a:rPr lang="en-US" sz="2800" b="1" dirty="0" smtClean="0">
                <a:solidFill>
                  <a:srgbClr val="00FFFF"/>
                </a:solidFill>
              </a:rPr>
              <a:t>opening session</a:t>
            </a:r>
            <a:endParaRPr lang="en-US" sz="4400" b="1" dirty="0">
              <a:solidFill>
                <a:srgbClr val="00FFFF"/>
              </a:solidFill>
            </a:endParaRPr>
          </a:p>
        </p:txBody>
      </p:sp>
      <p:sp>
        <p:nvSpPr>
          <p:cNvPr id="3" name="Content Placeholder 2"/>
          <p:cNvSpPr>
            <a:spLocks noGrp="1"/>
          </p:cNvSpPr>
          <p:nvPr>
            <p:ph idx="1"/>
          </p:nvPr>
        </p:nvSpPr>
        <p:spPr>
          <a:xfrm>
            <a:off x="228600" y="1143000"/>
            <a:ext cx="8797506" cy="5257800"/>
          </a:xfrm>
          <a:ln>
            <a:noFill/>
          </a:ln>
        </p:spPr>
        <p:txBody>
          <a:bodyPr>
            <a:normAutofit/>
          </a:bodyPr>
          <a:lstStyle/>
          <a:p>
            <a:pPr marL="36576" indent="0" algn="ctr">
              <a:buNone/>
            </a:pPr>
            <a:r>
              <a:rPr lang="en-US" sz="3400" b="1" dirty="0" smtClean="0">
                <a:solidFill>
                  <a:srgbClr val="FFFF00"/>
                </a:solidFill>
                <a:latin typeface="Copperplate Gothic Bold" panose="020E0705020206020404" pitchFamily="34" charset="0"/>
              </a:rPr>
              <a:t>Enter classroom quietly – NO TALKING</a:t>
            </a:r>
            <a:endParaRPr lang="en-US" sz="3400" b="1" u="sng" dirty="0" smtClean="0">
              <a:solidFill>
                <a:srgbClr val="00FFFF"/>
              </a:solidFill>
              <a:latin typeface="Eras Bold ITC" panose="020B0907030504020204" pitchFamily="34" charset="0"/>
            </a:endParaRPr>
          </a:p>
          <a:p>
            <a:r>
              <a:rPr lang="en-US" sz="3400" b="1" u="sng" dirty="0" smtClean="0">
                <a:solidFill>
                  <a:srgbClr val="FFCCFF"/>
                </a:solidFill>
                <a:latin typeface="Eras Bold ITC" panose="020B0907030504020204" pitchFamily="34" charset="0"/>
              </a:rPr>
              <a:t>Place your agenda on my table</a:t>
            </a:r>
          </a:p>
          <a:p>
            <a:r>
              <a:rPr lang="en-US" sz="3400" b="1" u="sng" dirty="0" smtClean="0">
                <a:solidFill>
                  <a:srgbClr val="00FFFF"/>
                </a:solidFill>
                <a:latin typeface="Eras Bold ITC" panose="020B0907030504020204" pitchFamily="34" charset="0"/>
              </a:rPr>
              <a:t>Put Homework Bags on the table in the middle</a:t>
            </a:r>
          </a:p>
          <a:p>
            <a:r>
              <a:rPr lang="en-US" sz="3400" b="1" u="sng" dirty="0" smtClean="0">
                <a:solidFill>
                  <a:srgbClr val="00FFFF"/>
                </a:solidFill>
                <a:latin typeface="Eras Bold ITC" panose="020B0907030504020204" pitchFamily="34" charset="0"/>
              </a:rPr>
              <a:t>Sharpen your pencils if you need to</a:t>
            </a:r>
          </a:p>
          <a:p>
            <a:pPr>
              <a:lnSpc>
                <a:spcPct val="110000"/>
              </a:lnSpc>
              <a:spcBef>
                <a:spcPts val="0"/>
              </a:spcBef>
            </a:pPr>
            <a:r>
              <a:rPr lang="en-US" sz="3200" b="1" dirty="0" smtClean="0">
                <a:solidFill>
                  <a:srgbClr val="FFFF00"/>
                </a:solidFill>
                <a:latin typeface="Times New Roman" panose="02020603050405020304" pitchFamily="18" charset="0"/>
                <a:cs typeface="Times New Roman" panose="02020603050405020304" pitchFamily="18" charset="0"/>
              </a:rPr>
              <a:t>Ms. Antoine pass out the ELA journals </a:t>
            </a:r>
          </a:p>
          <a:p>
            <a:pPr lvl="2">
              <a:lnSpc>
                <a:spcPct val="110000"/>
              </a:lnSpc>
              <a:spcBef>
                <a:spcPts val="0"/>
              </a:spcBef>
            </a:pPr>
            <a:r>
              <a:rPr lang="en-US" sz="3100" b="1" dirty="0" smtClean="0">
                <a:solidFill>
                  <a:srgbClr val="00B0F0"/>
                </a:solidFill>
                <a:latin typeface="Times New Roman" panose="02020603050405020304" pitchFamily="18" charset="0"/>
                <a:cs typeface="Times New Roman" panose="02020603050405020304" pitchFamily="18" charset="0"/>
              </a:rPr>
              <a:t>Review Cause &amp; Effect notes for quiz</a:t>
            </a:r>
            <a:endParaRPr lang="en-US" sz="3100" b="1" dirty="0" smtClean="0">
              <a:solidFill>
                <a:srgbClr val="00FFFF"/>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4046569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ctr"/>
            <a:r>
              <a:rPr lang="en-US" sz="4400" b="1" i="1" u="sng" dirty="0" smtClean="0"/>
              <a:t>Language Arts</a:t>
            </a:r>
            <a:r>
              <a:rPr lang="en-US" sz="4400" b="1" i="1" dirty="0" smtClean="0"/>
              <a:t> –</a:t>
            </a:r>
            <a:r>
              <a:rPr lang="en-US" sz="4400" b="1" dirty="0">
                <a:solidFill>
                  <a:srgbClr val="00FFFF"/>
                </a:solidFill>
              </a:rPr>
              <a:t>	</a:t>
            </a:r>
            <a:r>
              <a:rPr lang="en-US" sz="2800" b="1" dirty="0" smtClean="0">
                <a:solidFill>
                  <a:srgbClr val="00FFFF"/>
                </a:solidFill>
              </a:rPr>
              <a:t>10/30/15 </a:t>
            </a:r>
            <a:br>
              <a:rPr lang="en-US" sz="2800" b="1" dirty="0" smtClean="0">
                <a:solidFill>
                  <a:srgbClr val="00FFFF"/>
                </a:solidFill>
              </a:rPr>
            </a:br>
            <a:r>
              <a:rPr lang="en-US" sz="2800" b="1" dirty="0" smtClean="0">
                <a:solidFill>
                  <a:srgbClr val="00FFFF"/>
                </a:solidFill>
              </a:rPr>
              <a:t>Work session</a:t>
            </a:r>
            <a:endParaRPr lang="en-US" sz="4400" b="1" dirty="0">
              <a:solidFill>
                <a:srgbClr val="00FFFF"/>
              </a:solidFill>
            </a:endParaRPr>
          </a:p>
        </p:txBody>
      </p:sp>
      <p:sp>
        <p:nvSpPr>
          <p:cNvPr id="3" name="Content Placeholder 2"/>
          <p:cNvSpPr>
            <a:spLocks noGrp="1"/>
          </p:cNvSpPr>
          <p:nvPr>
            <p:ph idx="1"/>
          </p:nvPr>
        </p:nvSpPr>
        <p:spPr>
          <a:xfrm>
            <a:off x="-32084" y="1143000"/>
            <a:ext cx="9144000" cy="5715000"/>
          </a:xfrm>
        </p:spPr>
        <p:txBody>
          <a:bodyPr>
            <a:normAutofit/>
          </a:bodyPr>
          <a:lstStyle/>
          <a:p>
            <a:r>
              <a:rPr lang="en-US" sz="1600" b="1" u="sng" dirty="0">
                <a:solidFill>
                  <a:srgbClr val="FFFF00"/>
                </a:solidFill>
              </a:rPr>
              <a:t>Essential </a:t>
            </a:r>
            <a:r>
              <a:rPr lang="en-US" sz="1600" b="1" u="sng" dirty="0" smtClean="0">
                <a:solidFill>
                  <a:srgbClr val="FFFF00"/>
                </a:solidFill>
              </a:rPr>
              <a:t>Question:</a:t>
            </a:r>
            <a:r>
              <a:rPr lang="en-US" sz="1600" dirty="0">
                <a:solidFill>
                  <a:srgbClr val="FFFF00"/>
                </a:solidFill>
              </a:rPr>
              <a:t> •	How do authors use compare/contrast to help readers understand information? How do readers use signal words to identify compare/contrast? How can a Thinking Map be used to compare and contrast? How can I use context clues to comprehend the meaning of a word within context? How can using a variety of sentences within my writing make my writing more </a:t>
            </a:r>
            <a:r>
              <a:rPr lang="en-US" sz="1600" dirty="0" smtClean="0">
                <a:solidFill>
                  <a:srgbClr val="FFFF00"/>
                </a:solidFill>
              </a:rPr>
              <a:t>interesting?</a:t>
            </a:r>
            <a:endParaRPr lang="en-US" sz="1600" u="sng" dirty="0"/>
          </a:p>
          <a:p>
            <a:r>
              <a:rPr lang="en-US" sz="1600" b="1" u="sng" dirty="0">
                <a:solidFill>
                  <a:srgbClr val="00FFFF"/>
                </a:solidFill>
              </a:rPr>
              <a:t>Standard</a:t>
            </a:r>
            <a:r>
              <a:rPr lang="en-US" sz="1600" b="1" dirty="0">
                <a:solidFill>
                  <a:srgbClr val="00FFFF"/>
                </a:solidFill>
              </a:rPr>
              <a:t>:  </a:t>
            </a:r>
            <a:r>
              <a:rPr lang="en-US" sz="1600" b="1" i="1" dirty="0">
                <a:solidFill>
                  <a:srgbClr val="00FFFF"/>
                </a:solidFill>
              </a:rPr>
              <a:t>ELAGSE7RL1 </a:t>
            </a:r>
            <a:r>
              <a:rPr lang="en-US" sz="1600" b="1" i="1" dirty="0" smtClean="0">
                <a:solidFill>
                  <a:srgbClr val="00FFFF"/>
                </a:solidFill>
              </a:rPr>
              <a:t>- Cite </a:t>
            </a:r>
            <a:r>
              <a:rPr lang="en-US" sz="1600" b="1" i="1" dirty="0">
                <a:solidFill>
                  <a:srgbClr val="00FFFF"/>
                </a:solidFill>
              </a:rPr>
              <a:t>several pieces of textual evidence to support analysis of what the text says explicitly as well as inferences drawn from the text</a:t>
            </a:r>
            <a:r>
              <a:rPr lang="en-US" sz="1600" b="1" i="1" dirty="0" smtClean="0">
                <a:solidFill>
                  <a:srgbClr val="00FFFF"/>
                </a:solidFill>
              </a:rPr>
              <a:t>.</a:t>
            </a:r>
          </a:p>
          <a:p>
            <a:r>
              <a:rPr lang="en-US" sz="1600" b="1" u="sng" dirty="0" smtClean="0">
                <a:solidFill>
                  <a:srgbClr val="00FFFF"/>
                </a:solidFill>
              </a:rPr>
              <a:t>Standard</a:t>
            </a:r>
            <a:r>
              <a:rPr lang="en-US" sz="1600" b="1" dirty="0">
                <a:solidFill>
                  <a:srgbClr val="00FFFF"/>
                </a:solidFill>
              </a:rPr>
              <a:t>:  </a:t>
            </a:r>
            <a:r>
              <a:rPr lang="en-US" sz="1600" b="1" i="1" dirty="0" smtClean="0">
                <a:solidFill>
                  <a:srgbClr val="00FFFF"/>
                </a:solidFill>
              </a:rPr>
              <a:t>ELAGSE7RL2</a:t>
            </a:r>
            <a:r>
              <a:rPr lang="en-US" sz="1600" b="1" i="1" dirty="0">
                <a:solidFill>
                  <a:srgbClr val="00FFFF"/>
                </a:solidFill>
              </a:rPr>
              <a:t>–  </a:t>
            </a:r>
            <a:r>
              <a:rPr lang="en-US" sz="1600" b="1" i="1" dirty="0" smtClean="0">
                <a:solidFill>
                  <a:srgbClr val="00FFFF"/>
                </a:solidFill>
              </a:rPr>
              <a:t>Determine </a:t>
            </a:r>
            <a:r>
              <a:rPr lang="en-US" sz="1600" b="1" i="1" dirty="0">
                <a:solidFill>
                  <a:srgbClr val="00FFFF"/>
                </a:solidFill>
              </a:rPr>
              <a:t>a theme and/or central idea of a text and analyze its development over the course of the text; provide an objective summary of the text. </a:t>
            </a:r>
            <a:endParaRPr lang="en-US" sz="1600" b="1" i="1" dirty="0" smtClean="0">
              <a:solidFill>
                <a:srgbClr val="00FFFF"/>
              </a:solidFill>
            </a:endParaRPr>
          </a:p>
          <a:p>
            <a:r>
              <a:rPr lang="en-US" sz="1600" b="1" u="sng" dirty="0" smtClean="0">
                <a:solidFill>
                  <a:srgbClr val="00FFFF"/>
                </a:solidFill>
              </a:rPr>
              <a:t>Standard</a:t>
            </a:r>
            <a:r>
              <a:rPr lang="en-US" sz="1600" b="1" dirty="0">
                <a:solidFill>
                  <a:srgbClr val="00FFFF"/>
                </a:solidFill>
              </a:rPr>
              <a:t>:  </a:t>
            </a:r>
            <a:r>
              <a:rPr lang="en-US" sz="1600" b="1" i="1" dirty="0" smtClean="0">
                <a:solidFill>
                  <a:srgbClr val="00FFFF"/>
                </a:solidFill>
              </a:rPr>
              <a:t>ELAGSE7RL3</a:t>
            </a:r>
            <a:r>
              <a:rPr lang="en-US" sz="1600" b="1" i="1" dirty="0">
                <a:solidFill>
                  <a:srgbClr val="00FFFF"/>
                </a:solidFill>
              </a:rPr>
              <a:t>– </a:t>
            </a:r>
            <a:r>
              <a:rPr lang="en-US" sz="1600" b="1" i="1" dirty="0" smtClean="0">
                <a:solidFill>
                  <a:srgbClr val="00FFFF"/>
                </a:solidFill>
              </a:rPr>
              <a:t>Analyze </a:t>
            </a:r>
            <a:r>
              <a:rPr lang="en-US" sz="1600" b="1" i="1" dirty="0">
                <a:solidFill>
                  <a:srgbClr val="00FFFF"/>
                </a:solidFill>
              </a:rPr>
              <a:t>how particular elements of a story or drama interact (e.g., how settings shape the characters or plot</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ELASE7RL7 - </a:t>
            </a:r>
            <a:r>
              <a:rPr lang="en-US" sz="1600" b="1" i="1" dirty="0" smtClean="0">
                <a:solidFill>
                  <a:srgbClr val="00FFFF"/>
                </a:solidFill>
              </a:rPr>
              <a:t>Compare </a:t>
            </a:r>
            <a:r>
              <a:rPr lang="en-US" sz="1600" b="1" i="1" dirty="0">
                <a:solidFill>
                  <a:srgbClr val="00FFFF"/>
                </a:solidFill>
              </a:rPr>
              <a:t>and Contrast a written story, drama, or poem to its audio, filmed, staged or multimedia version, analyzing the effects of techniques unique to  each medium (e.g., lighting, sound, color, or camera focus and angles in a film</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ELASE7W3 - </a:t>
            </a:r>
            <a:r>
              <a:rPr lang="en-US" sz="1600" b="1" i="1" dirty="0" smtClean="0">
                <a:solidFill>
                  <a:srgbClr val="00FFFF"/>
                </a:solidFill>
              </a:rPr>
              <a:t>Write </a:t>
            </a:r>
            <a:r>
              <a:rPr lang="en-US" sz="1600" b="1" i="1" dirty="0">
                <a:solidFill>
                  <a:srgbClr val="00FFFF"/>
                </a:solidFill>
              </a:rPr>
              <a:t>narratives to develop real or imaged experiences or events using effective techniques, relevant descriptive details, and well-structured event sequences</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ELASE7W4 - </a:t>
            </a:r>
            <a:r>
              <a:rPr lang="en-US" sz="1600" b="1" i="1" dirty="0" smtClean="0">
                <a:solidFill>
                  <a:srgbClr val="00FFFF"/>
                </a:solidFill>
              </a:rPr>
              <a:t>Produce </a:t>
            </a:r>
            <a:r>
              <a:rPr lang="en-US" sz="1600" b="1" i="1" dirty="0">
                <a:solidFill>
                  <a:srgbClr val="00FFFF"/>
                </a:solidFill>
              </a:rPr>
              <a:t>clear and coherent writing in which the development, organization, and style are appropriate to task, purpose, and audience.</a:t>
            </a:r>
            <a:endParaRPr lang="en-US" sz="1600" u="sng" dirty="0"/>
          </a:p>
        </p:txBody>
      </p:sp>
    </p:spTree>
    <p:extLst>
      <p:ext uri="{BB962C8B-B14F-4D97-AF65-F5344CB8AC3E}">
        <p14:creationId xmlns:p14="http://schemas.microsoft.com/office/powerpoint/2010/main" val="288768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228600"/>
            <a:ext cx="8839200" cy="1219200"/>
          </a:xfrm>
        </p:spPr>
        <p:txBody>
          <a:bodyPr>
            <a:normAutofit fontScale="90000" lnSpcReduction="10000"/>
          </a:bodyPr>
          <a:lstStyle/>
          <a:p>
            <a:pPr marL="0" indent="0" algn="ctr">
              <a:buNone/>
            </a:pPr>
            <a:r>
              <a:rPr lang="en-US" sz="4400" b="1" i="1" u="sng" dirty="0" smtClean="0"/>
              <a:t>Language Arts</a:t>
            </a:r>
            <a:r>
              <a:rPr lang="en-US" sz="4400" b="1" i="1" dirty="0" smtClean="0"/>
              <a:t> –   </a:t>
            </a:r>
            <a:r>
              <a:rPr lang="en-US" sz="4400" b="1" dirty="0" smtClean="0">
                <a:solidFill>
                  <a:srgbClr val="FF9966"/>
                </a:solidFill>
              </a:rPr>
              <a:t>Work Session</a:t>
            </a:r>
            <a:r>
              <a:rPr lang="en-US" sz="4400" b="1" dirty="0" smtClean="0">
                <a:solidFill>
                  <a:srgbClr val="00FFFF"/>
                </a:solidFill>
              </a:rPr>
              <a:t>	</a:t>
            </a:r>
            <a:r>
              <a:rPr lang="en-US" sz="2800" b="1" dirty="0" smtClean="0">
                <a:solidFill>
                  <a:srgbClr val="00FFFF"/>
                </a:solidFill>
              </a:rPr>
              <a:t>10/30/15</a:t>
            </a:r>
            <a:endParaRPr lang="en-US" sz="4400" b="1" dirty="0">
              <a:solidFill>
                <a:srgbClr val="00FFFF"/>
              </a:solidFill>
            </a:endParaRPr>
          </a:p>
        </p:txBody>
      </p:sp>
      <p:sp>
        <p:nvSpPr>
          <p:cNvPr id="2" name="TextBox 1"/>
          <p:cNvSpPr txBox="1"/>
          <p:nvPr/>
        </p:nvSpPr>
        <p:spPr>
          <a:xfrm>
            <a:off x="190500" y="1904999"/>
            <a:ext cx="8763000" cy="584775"/>
          </a:xfrm>
          <a:prstGeom prst="rect">
            <a:avLst/>
          </a:prstGeom>
          <a:noFill/>
        </p:spPr>
        <p:txBody>
          <a:bodyPr wrap="square" rtlCol="0">
            <a:spAutoFit/>
          </a:bodyPr>
          <a:lstStyle/>
          <a:p>
            <a:pPr marL="285750" indent="-285750">
              <a:buFont typeface="Wingdings" panose="05000000000000000000" pitchFamily="2" charset="2"/>
              <a:buChar char="Ø"/>
            </a:pPr>
            <a:r>
              <a:rPr lang="en-US" sz="1600" b="1" dirty="0" smtClean="0">
                <a:solidFill>
                  <a:srgbClr val="FFFF00"/>
                </a:solidFill>
              </a:rPr>
              <a:t>The Tic Group will</a:t>
            </a:r>
          </a:p>
          <a:p>
            <a:pPr marL="742950" lvl="1" indent="-285750">
              <a:buFont typeface="Wingdings" panose="05000000000000000000" pitchFamily="2" charset="2"/>
              <a:buChar char="Ø"/>
            </a:pPr>
            <a:r>
              <a:rPr lang="en-US" sz="1600" b="1" dirty="0" smtClean="0">
                <a:solidFill>
                  <a:srgbClr val="FFFF00"/>
                </a:solidFill>
              </a:rPr>
              <a:t>Complete </a:t>
            </a:r>
            <a:r>
              <a:rPr lang="en-US" sz="1600" b="1" dirty="0" smtClean="0">
                <a:solidFill>
                  <a:srgbClr val="FFFF00"/>
                </a:solidFill>
              </a:rPr>
              <a:t>compare &amp; contrast poster</a:t>
            </a:r>
          </a:p>
        </p:txBody>
      </p:sp>
      <p:sp>
        <p:nvSpPr>
          <p:cNvPr id="3" name="TextBox 2"/>
          <p:cNvSpPr txBox="1"/>
          <p:nvPr/>
        </p:nvSpPr>
        <p:spPr>
          <a:xfrm>
            <a:off x="138023" y="3210176"/>
            <a:ext cx="8610600" cy="584775"/>
          </a:xfrm>
          <a:prstGeom prst="rect">
            <a:avLst/>
          </a:prstGeom>
          <a:noFill/>
        </p:spPr>
        <p:txBody>
          <a:bodyPr wrap="square" rtlCol="0">
            <a:spAutoFit/>
          </a:bodyPr>
          <a:lstStyle/>
          <a:p>
            <a:pPr marL="285750" indent="-285750">
              <a:buFont typeface="Wingdings" panose="05000000000000000000" pitchFamily="2" charset="2"/>
              <a:buChar char="Ø"/>
            </a:pPr>
            <a:r>
              <a:rPr lang="en-US" sz="1600" b="1" dirty="0" smtClean="0">
                <a:solidFill>
                  <a:srgbClr val="FFCCFF"/>
                </a:solidFill>
              </a:rPr>
              <a:t>Tac Group will </a:t>
            </a:r>
          </a:p>
          <a:p>
            <a:pPr marL="742950" lvl="1" indent="-285750">
              <a:buFont typeface="Wingdings" panose="05000000000000000000" pitchFamily="2" charset="2"/>
              <a:buChar char="Ø"/>
            </a:pPr>
            <a:r>
              <a:rPr lang="en-US" sz="1600" b="1" dirty="0" smtClean="0">
                <a:solidFill>
                  <a:srgbClr val="FFCCFF"/>
                </a:solidFill>
              </a:rPr>
              <a:t>Compare &amp; Contrast poster</a:t>
            </a:r>
            <a:endParaRPr lang="en-US" sz="1600" b="1" dirty="0">
              <a:solidFill>
                <a:srgbClr val="FFCCFF"/>
              </a:solidFill>
            </a:endParaRPr>
          </a:p>
        </p:txBody>
      </p:sp>
      <p:sp>
        <p:nvSpPr>
          <p:cNvPr id="6" name="TextBox 5"/>
          <p:cNvSpPr txBox="1"/>
          <p:nvPr/>
        </p:nvSpPr>
        <p:spPr>
          <a:xfrm>
            <a:off x="190500" y="4376662"/>
            <a:ext cx="8902460" cy="338554"/>
          </a:xfrm>
          <a:prstGeom prst="rect">
            <a:avLst/>
          </a:prstGeom>
          <a:noFill/>
        </p:spPr>
        <p:txBody>
          <a:bodyPr wrap="square" rtlCol="0">
            <a:spAutoFit/>
          </a:bodyPr>
          <a:lstStyle/>
          <a:p>
            <a:pPr marL="285750" indent="-285750">
              <a:buFont typeface="Wingdings" panose="05000000000000000000" pitchFamily="2" charset="2"/>
              <a:buChar char="Ø"/>
            </a:pPr>
            <a:r>
              <a:rPr lang="en-US" sz="1600" b="1" dirty="0" smtClean="0">
                <a:solidFill>
                  <a:srgbClr val="00FFFF"/>
                </a:solidFill>
              </a:rPr>
              <a:t>Toe Group will complete compare &amp; contrast </a:t>
            </a:r>
            <a:r>
              <a:rPr lang="en-US" sz="1600" b="1" dirty="0" smtClean="0">
                <a:solidFill>
                  <a:srgbClr val="00FFFF"/>
                </a:solidFill>
              </a:rPr>
              <a:t>posters</a:t>
            </a:r>
            <a:endParaRPr lang="en-US" sz="1600" b="1" dirty="0" smtClean="0">
              <a:solidFill>
                <a:srgbClr val="00FFFF"/>
              </a:solidFill>
            </a:endParaRPr>
          </a:p>
        </p:txBody>
      </p:sp>
      <p:sp>
        <p:nvSpPr>
          <p:cNvPr id="5" name="TextBox 4"/>
          <p:cNvSpPr txBox="1"/>
          <p:nvPr/>
        </p:nvSpPr>
        <p:spPr>
          <a:xfrm>
            <a:off x="199126" y="5410628"/>
            <a:ext cx="8192827" cy="646331"/>
          </a:xfrm>
          <a:prstGeom prst="rect">
            <a:avLst/>
          </a:prstGeom>
          <a:noFill/>
        </p:spPr>
        <p:txBody>
          <a:bodyPr wrap="square" rtlCol="0">
            <a:spAutoFit/>
          </a:bodyPr>
          <a:lstStyle/>
          <a:p>
            <a:pPr marL="285750" indent="-285750">
              <a:buFont typeface="Wingdings" panose="05000000000000000000" pitchFamily="2" charset="2"/>
              <a:buChar char="Ø"/>
            </a:pPr>
            <a:r>
              <a:rPr lang="en-US" b="1" dirty="0" smtClean="0">
                <a:solidFill>
                  <a:srgbClr val="FFFF00"/>
                </a:solidFill>
              </a:rPr>
              <a:t>ALL</a:t>
            </a:r>
            <a:r>
              <a:rPr lang="en-US" b="1" dirty="0" smtClean="0">
                <a:solidFill>
                  <a:srgbClr val="92D050"/>
                </a:solidFill>
              </a:rPr>
              <a:t> groups will work towards completing their compare &amp; contrast bubble map</a:t>
            </a:r>
            <a:endParaRPr lang="en-US" b="1" dirty="0">
              <a:solidFill>
                <a:srgbClr val="92D050"/>
              </a:solidFill>
            </a:endParaRPr>
          </a:p>
        </p:txBody>
      </p:sp>
    </p:spTree>
    <p:extLst>
      <p:ext uri="{BB962C8B-B14F-4D97-AF65-F5344CB8AC3E}">
        <p14:creationId xmlns:p14="http://schemas.microsoft.com/office/powerpoint/2010/main" val="3119769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8755" y="21566"/>
            <a:ext cx="9067800" cy="1143000"/>
          </a:xfrm>
        </p:spPr>
        <p:txBody>
          <a:bodyPr>
            <a:normAutofit/>
          </a:bodyPr>
          <a:lstStyle/>
          <a:p>
            <a:pPr marL="0" indent="0" algn="ctr">
              <a:buNone/>
            </a:pPr>
            <a:r>
              <a:rPr lang="en-US" sz="4000" b="1" i="1" u="sng" dirty="0" smtClean="0"/>
              <a:t>Language Arts</a:t>
            </a:r>
            <a:r>
              <a:rPr lang="en-US" sz="4000" b="1" i="1" dirty="0" smtClean="0"/>
              <a:t> –</a:t>
            </a:r>
            <a:r>
              <a:rPr lang="en-US" sz="2800" b="1" dirty="0" smtClean="0">
                <a:solidFill>
                  <a:srgbClr val="00FFFF"/>
                </a:solidFill>
              </a:rPr>
              <a:t>10/30/15 </a:t>
            </a:r>
            <a:br>
              <a:rPr lang="en-US" sz="2800" b="1" dirty="0" smtClean="0">
                <a:solidFill>
                  <a:srgbClr val="00FFFF"/>
                </a:solidFill>
              </a:rPr>
            </a:br>
            <a:r>
              <a:rPr lang="en-US" sz="2800" b="1" dirty="0" smtClean="0">
                <a:solidFill>
                  <a:srgbClr val="00FFFF"/>
                </a:solidFill>
              </a:rPr>
              <a:t>Closing session</a:t>
            </a:r>
            <a:endParaRPr lang="en-US" sz="4000" b="1" dirty="0">
              <a:solidFill>
                <a:srgbClr val="00FFFF"/>
              </a:solidFill>
            </a:endParaRPr>
          </a:p>
        </p:txBody>
      </p:sp>
      <p:sp>
        <p:nvSpPr>
          <p:cNvPr id="5" name="Content Placeholder 2"/>
          <p:cNvSpPr txBox="1">
            <a:spLocks/>
          </p:cNvSpPr>
          <p:nvPr/>
        </p:nvSpPr>
        <p:spPr>
          <a:xfrm>
            <a:off x="28755" y="1676400"/>
            <a:ext cx="8860766" cy="304800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a:lstStyle>
          <a:p>
            <a:r>
              <a:rPr lang="en-US" sz="4800" b="1" dirty="0" smtClean="0">
                <a:solidFill>
                  <a:srgbClr val="FFFF99"/>
                </a:solidFill>
                <a:latin typeface="Aparajita" panose="020B0604020202020204" pitchFamily="34" charset="0"/>
                <a:cs typeface="Aparajita" panose="020B0604020202020204" pitchFamily="34" charset="0"/>
              </a:rPr>
              <a:t>Pull two students name to share what they have learned today.</a:t>
            </a:r>
          </a:p>
          <a:p>
            <a:r>
              <a:rPr lang="en-US" sz="4800" b="1" dirty="0" smtClean="0">
                <a:solidFill>
                  <a:srgbClr val="FFFF99"/>
                </a:solidFill>
                <a:latin typeface="Aparajita" panose="020B0604020202020204" pitchFamily="34" charset="0"/>
                <a:cs typeface="Aparajita" panose="020B0604020202020204" pitchFamily="34" charset="0"/>
              </a:rPr>
              <a:t>Sign agendas</a:t>
            </a:r>
          </a:p>
        </p:txBody>
      </p:sp>
    </p:spTree>
    <p:extLst>
      <p:ext uri="{BB962C8B-B14F-4D97-AF65-F5344CB8AC3E}">
        <p14:creationId xmlns:p14="http://schemas.microsoft.com/office/powerpoint/2010/main" val="2622950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ctr"/>
            <a:r>
              <a:rPr lang="en-US" sz="4400" b="1" i="1" u="sng" dirty="0" smtClean="0"/>
              <a:t>Language Arts</a:t>
            </a:r>
            <a:r>
              <a:rPr lang="en-US" sz="4400" b="1" i="1" dirty="0" smtClean="0"/>
              <a:t> –</a:t>
            </a:r>
            <a:r>
              <a:rPr lang="en-US" sz="4400" b="1" dirty="0">
                <a:solidFill>
                  <a:srgbClr val="00FFFF"/>
                </a:solidFill>
              </a:rPr>
              <a:t>	</a:t>
            </a:r>
            <a:r>
              <a:rPr lang="en-US" sz="2800" b="1" dirty="0" smtClean="0">
                <a:solidFill>
                  <a:srgbClr val="00FFFF"/>
                </a:solidFill>
              </a:rPr>
              <a:t>10/30/15 </a:t>
            </a:r>
            <a:br>
              <a:rPr lang="en-US" sz="2800" b="1" dirty="0" smtClean="0">
                <a:solidFill>
                  <a:srgbClr val="00FFFF"/>
                </a:solidFill>
              </a:rPr>
            </a:br>
            <a:r>
              <a:rPr lang="en-US" sz="2800" b="1" dirty="0" smtClean="0">
                <a:solidFill>
                  <a:srgbClr val="00FFFF"/>
                </a:solidFill>
              </a:rPr>
              <a:t>Work session</a:t>
            </a:r>
            <a:endParaRPr lang="en-US" sz="4400" b="1" dirty="0">
              <a:solidFill>
                <a:srgbClr val="00FFFF"/>
              </a:solidFill>
            </a:endParaRPr>
          </a:p>
        </p:txBody>
      </p:sp>
      <p:sp>
        <p:nvSpPr>
          <p:cNvPr id="3" name="Content Placeholder 2"/>
          <p:cNvSpPr>
            <a:spLocks noGrp="1"/>
          </p:cNvSpPr>
          <p:nvPr>
            <p:ph idx="1"/>
          </p:nvPr>
        </p:nvSpPr>
        <p:spPr>
          <a:xfrm>
            <a:off x="0" y="1371600"/>
            <a:ext cx="9144000" cy="5105400"/>
          </a:xfrm>
        </p:spPr>
        <p:txBody>
          <a:bodyPr>
            <a:normAutofit fontScale="70000" lnSpcReduction="20000"/>
          </a:bodyPr>
          <a:lstStyle/>
          <a:p>
            <a:r>
              <a:rPr lang="en-US" sz="2800" b="1" u="sng" dirty="0">
                <a:solidFill>
                  <a:srgbClr val="FFFF00"/>
                </a:solidFill>
              </a:rPr>
              <a:t>Essential </a:t>
            </a:r>
            <a:r>
              <a:rPr lang="en-US" sz="2800" b="1" u="sng" dirty="0" smtClean="0">
                <a:solidFill>
                  <a:srgbClr val="FFFF00"/>
                </a:solidFill>
              </a:rPr>
              <a:t>Question:</a:t>
            </a:r>
            <a:r>
              <a:rPr lang="en-US" sz="2800" dirty="0" smtClean="0">
                <a:solidFill>
                  <a:srgbClr val="FFFF00"/>
                </a:solidFill>
              </a:rPr>
              <a:t> How can I determine the main idea within the text? What are my five senses? How can adjectives color my writing? How can I use my senses to write descriptive sentences? </a:t>
            </a:r>
            <a:endParaRPr lang="en-US" sz="2800" u="sng" dirty="0"/>
          </a:p>
          <a:p>
            <a:r>
              <a:rPr lang="en-US" sz="2800" b="1" u="sng" dirty="0">
                <a:solidFill>
                  <a:srgbClr val="00FFFF"/>
                </a:solidFill>
              </a:rPr>
              <a:t>Standard</a:t>
            </a:r>
            <a:r>
              <a:rPr lang="en-US" sz="2800" b="1" dirty="0">
                <a:solidFill>
                  <a:srgbClr val="00FFFF"/>
                </a:solidFill>
              </a:rPr>
              <a:t>:  </a:t>
            </a:r>
            <a:r>
              <a:rPr lang="en-US" sz="2800" b="1" i="1" dirty="0" smtClean="0">
                <a:solidFill>
                  <a:srgbClr val="00FFFF"/>
                </a:solidFill>
              </a:rPr>
              <a:t>ELAGSE6RL1 – Cite textual evidence to support analysis of what the text says explicitly as well as inferences drawn from the text.</a:t>
            </a:r>
            <a:endParaRPr lang="en-US" sz="2800" b="1" dirty="0">
              <a:solidFill>
                <a:srgbClr val="00FFFF"/>
              </a:solidFill>
            </a:endParaRPr>
          </a:p>
          <a:p>
            <a:r>
              <a:rPr lang="en-US" sz="2800" b="1" u="sng" dirty="0" smtClean="0">
                <a:solidFill>
                  <a:srgbClr val="00FFFF"/>
                </a:solidFill>
              </a:rPr>
              <a:t>Standard</a:t>
            </a:r>
            <a:r>
              <a:rPr lang="en-US" sz="2800" b="1" dirty="0">
                <a:solidFill>
                  <a:srgbClr val="00FFFF"/>
                </a:solidFill>
              </a:rPr>
              <a:t>:  </a:t>
            </a:r>
            <a:r>
              <a:rPr lang="en-US" sz="2800" b="1" i="1" dirty="0" smtClean="0">
                <a:solidFill>
                  <a:srgbClr val="00FFFF"/>
                </a:solidFill>
              </a:rPr>
              <a:t>ELAGSE6RL– Determine a theme and/or central idea of a text and how it is conveyed through particular details; provide a summary of the text distinct from personal opinions or judgments.</a:t>
            </a:r>
          </a:p>
          <a:p>
            <a:r>
              <a:rPr lang="en-US" sz="2800" b="1" u="sng" dirty="0">
                <a:solidFill>
                  <a:srgbClr val="00FFFF"/>
                </a:solidFill>
              </a:rPr>
              <a:t>Standard</a:t>
            </a:r>
            <a:r>
              <a:rPr lang="en-US" sz="2800" b="1" dirty="0">
                <a:solidFill>
                  <a:srgbClr val="00FFFF"/>
                </a:solidFill>
              </a:rPr>
              <a:t>:  </a:t>
            </a:r>
            <a:r>
              <a:rPr lang="en-US" sz="2800" b="1" i="1" dirty="0">
                <a:solidFill>
                  <a:srgbClr val="00FFFF"/>
                </a:solidFill>
              </a:rPr>
              <a:t>ELAGSE6RL3– Describe how a particular story’s or drama’s plot unfolds in a series of episodes as well as how the characters respond or change as the plot moves toward a resolution</a:t>
            </a:r>
            <a:r>
              <a:rPr lang="en-US" sz="2800" b="1" i="1" dirty="0" smtClean="0">
                <a:solidFill>
                  <a:srgbClr val="00FFFF"/>
                </a:solidFill>
              </a:rPr>
              <a:t>.</a:t>
            </a:r>
          </a:p>
          <a:p>
            <a:r>
              <a:rPr lang="en-US" sz="2800" b="1" i="1" u="sng" dirty="0">
                <a:solidFill>
                  <a:srgbClr val="00FFFF"/>
                </a:solidFill>
              </a:rPr>
              <a:t>Standard</a:t>
            </a:r>
            <a:r>
              <a:rPr lang="en-US" sz="2800" b="1" i="1" dirty="0">
                <a:solidFill>
                  <a:srgbClr val="00FFFF"/>
                </a:solidFill>
              </a:rPr>
              <a:t>: ELAGSE6W3.d - </a:t>
            </a:r>
            <a:r>
              <a:rPr lang="en-US" sz="2800" b="1" i="1" dirty="0" smtClean="0">
                <a:solidFill>
                  <a:srgbClr val="00FFFF"/>
                </a:solidFill>
              </a:rPr>
              <a:t>Use </a:t>
            </a:r>
            <a:r>
              <a:rPr lang="en-US" sz="2800" b="1" i="1" dirty="0">
                <a:solidFill>
                  <a:srgbClr val="00FFFF"/>
                </a:solidFill>
              </a:rPr>
              <a:t>precise words and phrases, relevant descriptive details, and sensory language to convey experiences and events</a:t>
            </a:r>
            <a:r>
              <a:rPr lang="en-US" sz="2800" b="1" i="1" dirty="0" smtClean="0">
                <a:solidFill>
                  <a:srgbClr val="00FFFF"/>
                </a:solidFill>
              </a:rPr>
              <a:t>.</a:t>
            </a:r>
          </a:p>
          <a:p>
            <a:r>
              <a:rPr lang="en-US" sz="2800" b="1" i="1" u="sng" dirty="0" smtClean="0">
                <a:solidFill>
                  <a:srgbClr val="00FFFF"/>
                </a:solidFill>
              </a:rPr>
              <a:t>Standard</a:t>
            </a:r>
            <a:r>
              <a:rPr lang="en-US" sz="2800" b="1" i="1" dirty="0" smtClean="0">
                <a:solidFill>
                  <a:srgbClr val="00FFFF"/>
                </a:solidFill>
              </a:rPr>
              <a:t>: </a:t>
            </a:r>
            <a:r>
              <a:rPr lang="en-US" sz="2800" b="1" i="1" dirty="0">
                <a:solidFill>
                  <a:srgbClr val="00FFFF"/>
                </a:solidFill>
              </a:rPr>
              <a:t>ELAGSE6W4 - </a:t>
            </a:r>
            <a:r>
              <a:rPr lang="en-US" sz="2800" b="1" i="1" dirty="0" smtClean="0">
                <a:solidFill>
                  <a:srgbClr val="00FFFF"/>
                </a:solidFill>
              </a:rPr>
              <a:t>Produce </a:t>
            </a:r>
            <a:r>
              <a:rPr lang="en-US" sz="2800" b="1" i="1" dirty="0">
                <a:solidFill>
                  <a:srgbClr val="00FFFF"/>
                </a:solidFill>
              </a:rPr>
              <a:t>clear and coherent writing in which the development, organization, and style are appropriate to task, purpose, and audience.</a:t>
            </a:r>
            <a:endParaRPr lang="en-US" sz="2800" b="1" dirty="0">
              <a:solidFill>
                <a:srgbClr val="00FFFF"/>
              </a:solidFill>
            </a:endParaRPr>
          </a:p>
          <a:p>
            <a:endParaRPr lang="en-US" sz="2800" u="sng" dirty="0"/>
          </a:p>
        </p:txBody>
      </p:sp>
    </p:spTree>
    <p:extLst>
      <p:ext uri="{BB962C8B-B14F-4D97-AF65-F5344CB8AC3E}">
        <p14:creationId xmlns:p14="http://schemas.microsoft.com/office/powerpoint/2010/main" val="2089389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68" y="225780"/>
            <a:ext cx="9086491" cy="1295400"/>
          </a:xfrm>
        </p:spPr>
        <p:txBody>
          <a:bodyPr>
            <a:normAutofit fontScale="90000"/>
          </a:bodyPr>
          <a:lstStyle/>
          <a:p>
            <a:pPr algn="ctr"/>
            <a:r>
              <a:rPr lang="en-US" sz="4400" b="1" i="1" u="sng" dirty="0" smtClean="0"/>
              <a:t>Language Arts</a:t>
            </a:r>
            <a:r>
              <a:rPr lang="en-US" sz="4400" b="1" i="1" dirty="0" smtClean="0"/>
              <a:t> –   </a:t>
            </a:r>
            <a:r>
              <a:rPr lang="en-US" sz="4400" b="1" dirty="0" smtClean="0">
                <a:solidFill>
                  <a:srgbClr val="FF9966"/>
                </a:solidFill>
              </a:rPr>
              <a:t>Work Session</a:t>
            </a:r>
            <a:r>
              <a:rPr lang="en-US" sz="4400" b="1" dirty="0">
                <a:solidFill>
                  <a:srgbClr val="00FFFF"/>
                </a:solidFill>
              </a:rPr>
              <a:t>	</a:t>
            </a:r>
            <a:r>
              <a:rPr lang="en-US" sz="2800" b="1" dirty="0" smtClean="0">
                <a:solidFill>
                  <a:srgbClr val="00FFFF"/>
                </a:solidFill>
              </a:rPr>
              <a:t>10/30/15</a:t>
            </a:r>
            <a:endParaRPr lang="en-US" sz="4400" b="1" dirty="0">
              <a:solidFill>
                <a:srgbClr val="00FFFF"/>
              </a:solidFill>
            </a:endParaRPr>
          </a:p>
        </p:txBody>
      </p:sp>
      <p:sp>
        <p:nvSpPr>
          <p:cNvPr id="4" name="TextBox 3"/>
          <p:cNvSpPr txBox="1"/>
          <p:nvPr/>
        </p:nvSpPr>
        <p:spPr>
          <a:xfrm>
            <a:off x="132990" y="1675268"/>
            <a:ext cx="8382000" cy="1938992"/>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a:solidFill>
                  <a:srgbClr val="FFCCFF"/>
                </a:solidFill>
              </a:rPr>
              <a:t>Tic Group will </a:t>
            </a:r>
            <a:r>
              <a:rPr lang="en-US" sz="2000" b="1" dirty="0" smtClean="0">
                <a:solidFill>
                  <a:srgbClr val="FFCCFF"/>
                </a:solidFill>
              </a:rPr>
              <a:t>meet with Ms. Lockhart and complete Amelia </a:t>
            </a:r>
            <a:r>
              <a:rPr lang="en-US" sz="2000" b="1" dirty="0" err="1" smtClean="0">
                <a:solidFill>
                  <a:srgbClr val="FFCCFF"/>
                </a:solidFill>
              </a:rPr>
              <a:t>Bedelia</a:t>
            </a:r>
            <a:r>
              <a:rPr lang="en-US" sz="2000" b="1" dirty="0" smtClean="0">
                <a:solidFill>
                  <a:srgbClr val="FFCCFF"/>
                </a:solidFill>
              </a:rPr>
              <a:t> 4 Mayor</a:t>
            </a:r>
            <a:endParaRPr lang="en-US" sz="2000" b="1" dirty="0">
              <a:solidFill>
                <a:srgbClr val="FFFF00"/>
              </a:solidFill>
            </a:endParaRPr>
          </a:p>
          <a:p>
            <a:pPr marL="742950" lvl="1" indent="-285750">
              <a:buFont typeface="Wingdings" panose="05000000000000000000" pitchFamily="2" charset="2"/>
              <a:buChar char="Ø"/>
            </a:pPr>
            <a:r>
              <a:rPr lang="en-US" sz="2000" b="1" dirty="0">
                <a:solidFill>
                  <a:srgbClr val="FFCCFF"/>
                </a:solidFill>
              </a:rPr>
              <a:t>Discuss the rest of the Cause &amp; Effect events within the </a:t>
            </a:r>
            <a:r>
              <a:rPr lang="en-US" sz="2000" b="1" dirty="0" smtClean="0">
                <a:solidFill>
                  <a:srgbClr val="FFCCFF"/>
                </a:solidFill>
              </a:rPr>
              <a:t>story using a graphic organizer</a:t>
            </a:r>
            <a:endParaRPr lang="en-US" sz="2000" b="1" dirty="0">
              <a:solidFill>
                <a:srgbClr val="FFCCFF"/>
              </a:solidFill>
            </a:endParaRPr>
          </a:p>
          <a:p>
            <a:pPr marL="742950" lvl="1" indent="-285750">
              <a:buFont typeface="Wingdings" panose="05000000000000000000" pitchFamily="2" charset="2"/>
              <a:buChar char="Ø"/>
            </a:pPr>
            <a:r>
              <a:rPr lang="en-US" sz="2000" b="1" dirty="0" smtClean="0">
                <a:solidFill>
                  <a:srgbClr val="FFCCFF"/>
                </a:solidFill>
              </a:rPr>
              <a:t>Get on </a:t>
            </a:r>
            <a:r>
              <a:rPr lang="en-US" sz="2000" b="1" dirty="0" err="1" smtClean="0">
                <a:solidFill>
                  <a:srgbClr val="FFCCFF"/>
                </a:solidFill>
              </a:rPr>
              <a:t>Raz</a:t>
            </a:r>
            <a:r>
              <a:rPr lang="en-US" sz="2000" b="1" dirty="0" smtClean="0">
                <a:solidFill>
                  <a:srgbClr val="FFCCFF"/>
                </a:solidFill>
              </a:rPr>
              <a:t>-Kids 2</a:t>
            </a:r>
            <a:r>
              <a:rPr lang="en-US" sz="2000" b="1" baseline="30000" dirty="0" smtClean="0">
                <a:solidFill>
                  <a:srgbClr val="FFCCFF"/>
                </a:solidFill>
              </a:rPr>
              <a:t>nd</a:t>
            </a:r>
            <a:r>
              <a:rPr lang="en-US" sz="2000" b="1" dirty="0" smtClean="0">
                <a:solidFill>
                  <a:srgbClr val="FFCCFF"/>
                </a:solidFill>
              </a:rPr>
              <a:t> Teacher - </a:t>
            </a:r>
            <a:r>
              <a:rPr lang="en-US" sz="2000" b="1" dirty="0" err="1" smtClean="0">
                <a:solidFill>
                  <a:srgbClr val="FFCCFF"/>
                </a:solidFill>
              </a:rPr>
              <a:t>floydteacher</a:t>
            </a:r>
            <a:endParaRPr lang="en-US" sz="2000" b="1" dirty="0">
              <a:solidFill>
                <a:srgbClr val="FFCCFF"/>
              </a:solidFill>
            </a:endParaRPr>
          </a:p>
          <a:p>
            <a:pPr lvl="2"/>
            <a:endParaRPr lang="en-US" sz="2000" b="1" dirty="0" smtClean="0">
              <a:solidFill>
                <a:srgbClr val="FFCCFF"/>
              </a:solidFill>
            </a:endParaRPr>
          </a:p>
        </p:txBody>
      </p:sp>
      <p:sp>
        <p:nvSpPr>
          <p:cNvPr id="6" name="TextBox 5"/>
          <p:cNvSpPr txBox="1"/>
          <p:nvPr/>
        </p:nvSpPr>
        <p:spPr>
          <a:xfrm>
            <a:off x="132990" y="3463685"/>
            <a:ext cx="8686800" cy="1323439"/>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smtClean="0">
                <a:solidFill>
                  <a:srgbClr val="FFFF00"/>
                </a:solidFill>
              </a:rPr>
              <a:t>The Tac Group will finish up working on Cause &amp; Effect task card </a:t>
            </a:r>
            <a:endParaRPr lang="en-US" sz="2000" b="1" dirty="0">
              <a:solidFill>
                <a:srgbClr val="FFFF00"/>
              </a:solidFill>
            </a:endParaRPr>
          </a:p>
          <a:p>
            <a:pPr marL="742950" lvl="1" indent="-285750">
              <a:buFont typeface="Wingdings" panose="05000000000000000000" pitchFamily="2" charset="2"/>
              <a:buChar char="Ø"/>
            </a:pPr>
            <a:r>
              <a:rPr lang="en-US" sz="2000" b="1" dirty="0" smtClean="0">
                <a:solidFill>
                  <a:srgbClr val="FFFF00"/>
                </a:solidFill>
              </a:rPr>
              <a:t>Answer the question</a:t>
            </a:r>
          </a:p>
          <a:p>
            <a:pPr marL="742950" lvl="1" indent="-285750">
              <a:buFont typeface="Wingdings" panose="05000000000000000000" pitchFamily="2" charset="2"/>
              <a:buChar char="Ø"/>
            </a:pPr>
            <a:r>
              <a:rPr lang="en-US" sz="2000" b="1" dirty="0" smtClean="0">
                <a:solidFill>
                  <a:srgbClr val="FFFF00"/>
                </a:solidFill>
              </a:rPr>
              <a:t>Get on </a:t>
            </a:r>
            <a:r>
              <a:rPr lang="en-US" sz="2000" b="1" dirty="0" err="1" smtClean="0">
                <a:solidFill>
                  <a:srgbClr val="FFFF00"/>
                </a:solidFill>
              </a:rPr>
              <a:t>Raz</a:t>
            </a:r>
            <a:r>
              <a:rPr lang="en-US" sz="2000" b="1" dirty="0" smtClean="0">
                <a:solidFill>
                  <a:srgbClr val="FFFF00"/>
                </a:solidFill>
              </a:rPr>
              <a:t>-Kids FIRST – Teacher - </a:t>
            </a:r>
            <a:r>
              <a:rPr lang="en-US" sz="2000" b="1" dirty="0" err="1" smtClean="0">
                <a:solidFill>
                  <a:srgbClr val="FFFF00"/>
                </a:solidFill>
              </a:rPr>
              <a:t>floydlockhart</a:t>
            </a:r>
            <a:endParaRPr lang="en-US" sz="2000" b="1" dirty="0">
              <a:solidFill>
                <a:srgbClr val="FFFF00"/>
              </a:solidFill>
            </a:endParaRPr>
          </a:p>
          <a:p>
            <a:pPr marL="742950" lvl="1" indent="-285750">
              <a:buFont typeface="Wingdings" panose="05000000000000000000" pitchFamily="2" charset="2"/>
              <a:buChar char="Ø"/>
            </a:pPr>
            <a:endParaRPr lang="en-US" sz="2000" b="1" dirty="0">
              <a:solidFill>
                <a:srgbClr val="FFFF00"/>
              </a:solidFill>
            </a:endParaRPr>
          </a:p>
        </p:txBody>
      </p:sp>
      <p:sp>
        <p:nvSpPr>
          <p:cNvPr id="7" name="TextBox 6"/>
          <p:cNvSpPr txBox="1"/>
          <p:nvPr/>
        </p:nvSpPr>
        <p:spPr>
          <a:xfrm>
            <a:off x="143054" y="4676239"/>
            <a:ext cx="8916120" cy="1015663"/>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smtClean="0">
                <a:solidFill>
                  <a:srgbClr val="00FFFF"/>
                </a:solidFill>
              </a:rPr>
              <a:t>The Toe </a:t>
            </a:r>
            <a:r>
              <a:rPr lang="en-US" sz="2000" b="1" dirty="0">
                <a:solidFill>
                  <a:srgbClr val="00FFFF"/>
                </a:solidFill>
              </a:rPr>
              <a:t>Group </a:t>
            </a:r>
            <a:r>
              <a:rPr lang="en-US" sz="2000" b="1" dirty="0" smtClean="0">
                <a:solidFill>
                  <a:srgbClr val="00FFFF"/>
                </a:solidFill>
              </a:rPr>
              <a:t>will finish up working on Cause &amp; Effect task card</a:t>
            </a:r>
          </a:p>
          <a:p>
            <a:pPr marL="742950" lvl="1" indent="-285750">
              <a:buFont typeface="Wingdings" panose="05000000000000000000" pitchFamily="2" charset="2"/>
              <a:buChar char="Ø"/>
            </a:pPr>
            <a:r>
              <a:rPr lang="en-US" sz="2000" b="1" dirty="0" smtClean="0">
                <a:solidFill>
                  <a:srgbClr val="00FFFF"/>
                </a:solidFill>
              </a:rPr>
              <a:t>Create a skit for the cause &amp; effect on their task card</a:t>
            </a:r>
          </a:p>
          <a:p>
            <a:pPr marL="1200150" lvl="2" indent="-285750">
              <a:buFont typeface="Wingdings" panose="05000000000000000000" pitchFamily="2" charset="2"/>
              <a:buChar char="Ø"/>
            </a:pPr>
            <a:r>
              <a:rPr lang="en-US" sz="2000" b="1" dirty="0" smtClean="0">
                <a:solidFill>
                  <a:srgbClr val="00FFFF"/>
                </a:solidFill>
              </a:rPr>
              <a:t>Present to class</a:t>
            </a:r>
          </a:p>
        </p:txBody>
      </p:sp>
      <p:sp>
        <p:nvSpPr>
          <p:cNvPr id="3" name="TextBox 2"/>
          <p:cNvSpPr txBox="1"/>
          <p:nvPr/>
        </p:nvSpPr>
        <p:spPr>
          <a:xfrm>
            <a:off x="131552" y="5712030"/>
            <a:ext cx="8610600" cy="707886"/>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smtClean="0">
                <a:solidFill>
                  <a:srgbClr val="92D050"/>
                </a:solidFill>
              </a:rPr>
              <a:t>If time permits will analyze different images/pictures for cause &amp; effect events and create captions for each image/picture. </a:t>
            </a:r>
            <a:endParaRPr lang="en-US" sz="2000" b="1" dirty="0">
              <a:solidFill>
                <a:srgbClr val="92D050"/>
              </a:solidFill>
            </a:endParaRPr>
          </a:p>
        </p:txBody>
      </p:sp>
    </p:spTree>
    <p:extLst>
      <p:ext uri="{BB962C8B-B14F-4D97-AF65-F5344CB8AC3E}">
        <p14:creationId xmlns:p14="http://schemas.microsoft.com/office/powerpoint/2010/main" val="3793020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pPr algn="ctr"/>
            <a:r>
              <a:rPr lang="en-US" sz="4000" b="1" i="1" u="sng" dirty="0" smtClean="0"/>
              <a:t>Language Arts</a:t>
            </a:r>
            <a:r>
              <a:rPr lang="en-US" sz="4000" b="1" i="1" dirty="0" smtClean="0"/>
              <a:t> –</a:t>
            </a:r>
            <a:r>
              <a:rPr lang="en-US" sz="2800" b="1" dirty="0" smtClean="0">
                <a:solidFill>
                  <a:srgbClr val="00FFFF"/>
                </a:solidFill>
              </a:rPr>
              <a:t>10/30/15 </a:t>
            </a:r>
            <a:br>
              <a:rPr lang="en-US" sz="2800" b="1" dirty="0" smtClean="0">
                <a:solidFill>
                  <a:srgbClr val="00FFFF"/>
                </a:solidFill>
              </a:rPr>
            </a:br>
            <a:r>
              <a:rPr lang="en-US" sz="2800" b="1" dirty="0" smtClean="0">
                <a:solidFill>
                  <a:srgbClr val="00FFFF"/>
                </a:solidFill>
              </a:rPr>
              <a:t>Closing session</a:t>
            </a:r>
            <a:endParaRPr lang="en-US" sz="4000" b="1" dirty="0">
              <a:solidFill>
                <a:srgbClr val="00FFFF"/>
              </a:solidFill>
            </a:endParaRPr>
          </a:p>
        </p:txBody>
      </p:sp>
      <p:sp>
        <p:nvSpPr>
          <p:cNvPr id="3" name="Content Placeholder 2"/>
          <p:cNvSpPr>
            <a:spLocks noGrp="1"/>
          </p:cNvSpPr>
          <p:nvPr>
            <p:ph idx="1"/>
          </p:nvPr>
        </p:nvSpPr>
        <p:spPr>
          <a:xfrm>
            <a:off x="0" y="1828800"/>
            <a:ext cx="8860766" cy="3657600"/>
          </a:xfrm>
        </p:spPr>
        <p:txBody>
          <a:bodyPr>
            <a:noAutofit/>
          </a:bodyPr>
          <a:lstStyle/>
          <a:p>
            <a:r>
              <a:rPr lang="en-US" sz="5400" b="1" dirty="0" smtClean="0">
                <a:solidFill>
                  <a:srgbClr val="00B050"/>
                </a:solidFill>
                <a:latin typeface="Aparajita" panose="020B0604020202020204" pitchFamily="34" charset="0"/>
                <a:cs typeface="Aparajita" panose="020B0604020202020204" pitchFamily="34" charset="0"/>
              </a:rPr>
              <a:t>Answer student questions</a:t>
            </a:r>
          </a:p>
          <a:p>
            <a:r>
              <a:rPr lang="en-US" sz="5400" b="1" dirty="0" smtClean="0">
                <a:solidFill>
                  <a:srgbClr val="FFFF99"/>
                </a:solidFill>
                <a:latin typeface="Aparajita" panose="020B0604020202020204" pitchFamily="34" charset="0"/>
                <a:cs typeface="Aparajita" panose="020B0604020202020204" pitchFamily="34" charset="0"/>
              </a:rPr>
              <a:t>Sign agendas</a:t>
            </a:r>
          </a:p>
          <a:p>
            <a:r>
              <a:rPr lang="en-US" sz="5400" b="1" u="sng" dirty="0" smtClean="0">
                <a:solidFill>
                  <a:srgbClr val="99FF66"/>
                </a:solidFill>
                <a:latin typeface="Aparajita" panose="020B0604020202020204" pitchFamily="34" charset="0"/>
                <a:cs typeface="Aparajita" panose="020B0604020202020204" pitchFamily="34" charset="0"/>
              </a:rPr>
              <a:t>Have a GREAT WEEKEND</a:t>
            </a:r>
            <a:endParaRPr lang="en-US" sz="2400" b="1" dirty="0" smtClean="0">
              <a:solidFill>
                <a:srgbClr val="FF9966"/>
              </a:solidFill>
              <a:effectLst>
                <a:outerShdw blurRad="38100" dist="38100" dir="2700000" algn="tl">
                  <a:srgbClr val="000000">
                    <a:alpha val="43137"/>
                  </a:srgbClr>
                </a:outerShdw>
              </a:effectLst>
              <a:latin typeface="Iskoola Pota" panose="020B0502040204020203" pitchFamily="34" charset="0"/>
              <a:cs typeface="Iskoola Pota" panose="020B0502040204020203" pitchFamily="34" charset="0"/>
            </a:endParaRPr>
          </a:p>
        </p:txBody>
      </p:sp>
    </p:spTree>
    <p:extLst>
      <p:ext uri="{BB962C8B-B14F-4D97-AF65-F5344CB8AC3E}">
        <p14:creationId xmlns:p14="http://schemas.microsoft.com/office/powerpoint/2010/main" val="2721876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pPr algn="ctr"/>
            <a:r>
              <a:rPr lang="en-US" sz="4000" b="1" i="1" dirty="0" smtClean="0">
                <a:solidFill>
                  <a:srgbClr val="FFFF00"/>
                </a:solidFill>
              </a:rPr>
              <a:t>      </a:t>
            </a:r>
            <a:r>
              <a:rPr lang="en-US" sz="4000" b="1" i="1" u="sng" dirty="0" smtClean="0"/>
              <a:t>8</a:t>
            </a:r>
            <a:r>
              <a:rPr lang="en-US" sz="4000" b="1" i="1" u="sng" baseline="30000" dirty="0" smtClean="0"/>
              <a:t>th</a:t>
            </a:r>
            <a:r>
              <a:rPr lang="en-US" sz="4000" b="1" i="1" u="sng" dirty="0" smtClean="0"/>
              <a:t> </a:t>
            </a:r>
            <a:r>
              <a:rPr lang="en-US" sz="4000" b="1" i="1" u="sng" dirty="0"/>
              <a:t>Grade Language Arts</a:t>
            </a:r>
            <a:r>
              <a:rPr lang="en-US" sz="4000" b="1" i="1" dirty="0"/>
              <a:t> – </a:t>
            </a:r>
            <a:r>
              <a:rPr lang="en-US" sz="2400" b="1" dirty="0" smtClean="0">
                <a:solidFill>
                  <a:schemeClr val="bg1"/>
                </a:solidFill>
              </a:rPr>
              <a:t>10/30/15</a:t>
            </a:r>
            <a:r>
              <a:rPr lang="en-US" sz="2400" b="1" dirty="0">
                <a:solidFill>
                  <a:schemeClr val="bg1"/>
                </a:solidFill>
              </a:rPr>
              <a:t/>
            </a:r>
            <a:br>
              <a:rPr lang="en-US" sz="2400" b="1" dirty="0">
                <a:solidFill>
                  <a:schemeClr val="bg1"/>
                </a:solidFill>
              </a:rPr>
            </a:br>
            <a:r>
              <a:rPr lang="en-US" sz="2400" b="1" dirty="0">
                <a:solidFill>
                  <a:srgbClr val="00FFFF"/>
                </a:solidFill>
              </a:rPr>
              <a:t>opening session</a:t>
            </a:r>
            <a:endParaRPr lang="en-US" sz="4000" b="1" dirty="0">
              <a:solidFill>
                <a:srgbClr val="FFFF00"/>
              </a:solidFill>
            </a:endParaRPr>
          </a:p>
        </p:txBody>
      </p:sp>
      <p:sp>
        <p:nvSpPr>
          <p:cNvPr id="3" name="Content Placeholder 2"/>
          <p:cNvSpPr>
            <a:spLocks noGrp="1"/>
          </p:cNvSpPr>
          <p:nvPr>
            <p:ph idx="1"/>
          </p:nvPr>
        </p:nvSpPr>
        <p:spPr>
          <a:xfrm>
            <a:off x="0" y="1066800"/>
            <a:ext cx="9067800" cy="5486400"/>
          </a:xfrm>
        </p:spPr>
        <p:txBody>
          <a:bodyPr>
            <a:noAutofit/>
          </a:bodyPr>
          <a:lstStyle/>
          <a:p>
            <a:pPr marL="36576" lvl="0" indent="0" algn="ctr">
              <a:buClr>
                <a:prstClr val="white"/>
              </a:buClr>
              <a:buNone/>
            </a:pPr>
            <a:r>
              <a:rPr lang="en-US" sz="3600" b="1" dirty="0">
                <a:solidFill>
                  <a:srgbClr val="FFFF00"/>
                </a:solidFill>
                <a:latin typeface="Copperplate Gothic Bold" panose="020E0705020206020404" pitchFamily="34" charset="0"/>
              </a:rPr>
              <a:t>SIT IN YOUR SEATS.	</a:t>
            </a:r>
            <a:endParaRPr lang="en-US" sz="3600" b="1" u="sng" dirty="0">
              <a:solidFill>
                <a:srgbClr val="00FFFF"/>
              </a:solidFill>
              <a:latin typeface="Eras Bold ITC" panose="020B0907030504020204" pitchFamily="34" charset="0"/>
            </a:endParaRPr>
          </a:p>
          <a:p>
            <a:pPr lvl="0">
              <a:buClr>
                <a:prstClr val="white"/>
              </a:buClr>
            </a:pPr>
            <a:r>
              <a:rPr lang="en-US" sz="3600" b="1" u="sng" dirty="0">
                <a:solidFill>
                  <a:srgbClr val="FFCCFF"/>
                </a:solidFill>
                <a:latin typeface="Eras Bold ITC" panose="020B0907030504020204" pitchFamily="34" charset="0"/>
              </a:rPr>
              <a:t>Place your agenda on my table</a:t>
            </a:r>
          </a:p>
          <a:p>
            <a:pPr lvl="0">
              <a:lnSpc>
                <a:spcPct val="110000"/>
              </a:lnSpc>
              <a:spcBef>
                <a:spcPts val="0"/>
              </a:spcBef>
              <a:buClr>
                <a:prstClr val="white"/>
              </a:buClr>
            </a:pPr>
            <a:r>
              <a:rPr lang="en-US" sz="3600" b="1" dirty="0">
                <a:solidFill>
                  <a:srgbClr val="99FF66"/>
                </a:solidFill>
                <a:latin typeface="Times New Roman" panose="02020603050405020304" pitchFamily="18" charset="0"/>
                <a:cs typeface="Times New Roman" panose="02020603050405020304" pitchFamily="18" charset="0"/>
              </a:rPr>
              <a:t>Get your folder and your book</a:t>
            </a:r>
          </a:p>
          <a:p>
            <a:pPr lvl="0">
              <a:lnSpc>
                <a:spcPct val="110000"/>
              </a:lnSpc>
              <a:spcBef>
                <a:spcPts val="0"/>
              </a:spcBef>
              <a:buClr>
                <a:prstClr val="white"/>
              </a:buClr>
            </a:pPr>
            <a:r>
              <a:rPr lang="en-US" sz="3200" b="1" dirty="0" smtClean="0">
                <a:solidFill>
                  <a:srgbClr val="FFFF00"/>
                </a:solidFill>
                <a:latin typeface="Times New Roman" panose="02020603050405020304" pitchFamily="18" charset="0"/>
                <a:cs typeface="Times New Roman" panose="02020603050405020304" pitchFamily="18" charset="0"/>
              </a:rPr>
              <a:t>Mr. Fernandez pass </a:t>
            </a:r>
            <a:r>
              <a:rPr lang="en-US" sz="3200" b="1" dirty="0">
                <a:solidFill>
                  <a:srgbClr val="FFFF00"/>
                </a:solidFill>
                <a:latin typeface="Times New Roman" panose="02020603050405020304" pitchFamily="18" charset="0"/>
                <a:cs typeface="Times New Roman" panose="02020603050405020304" pitchFamily="18" charset="0"/>
              </a:rPr>
              <a:t>out the writing journals </a:t>
            </a:r>
          </a:p>
          <a:p>
            <a:pPr lvl="2">
              <a:lnSpc>
                <a:spcPct val="110000"/>
              </a:lnSpc>
              <a:spcBef>
                <a:spcPts val="0"/>
              </a:spcBef>
              <a:buClr>
                <a:prstClr val="white"/>
              </a:buClr>
            </a:pPr>
            <a:r>
              <a:rPr lang="en-US" sz="3600" b="1" dirty="0">
                <a:solidFill>
                  <a:srgbClr val="00B0F0"/>
                </a:solidFill>
                <a:latin typeface="Times New Roman" panose="02020603050405020304" pitchFamily="18" charset="0"/>
                <a:cs typeface="Times New Roman" panose="02020603050405020304" pitchFamily="18" charset="0"/>
              </a:rPr>
              <a:t>Turn to the next blank page and </a:t>
            </a:r>
            <a:r>
              <a:rPr lang="en-US" sz="3600" b="1" dirty="0" smtClean="0">
                <a:solidFill>
                  <a:srgbClr val="00B0F0"/>
                </a:solidFill>
                <a:latin typeface="Times New Roman" panose="02020603050405020304" pitchFamily="18" charset="0"/>
                <a:cs typeface="Times New Roman" panose="02020603050405020304" pitchFamily="18" charset="0"/>
              </a:rPr>
              <a:t>write the date it </a:t>
            </a:r>
            <a:r>
              <a:rPr lang="en-US" sz="3600" b="1" dirty="0">
                <a:solidFill>
                  <a:srgbClr val="00B0F0"/>
                </a:solidFill>
                <a:latin typeface="Times New Roman" panose="02020603050405020304" pitchFamily="18" charset="0"/>
                <a:cs typeface="Times New Roman" panose="02020603050405020304" pitchFamily="18" charset="0"/>
              </a:rPr>
              <a:t>in the upper left </a:t>
            </a:r>
            <a:r>
              <a:rPr lang="en-US" sz="3600" b="1" dirty="0" smtClean="0">
                <a:solidFill>
                  <a:srgbClr val="00B0F0"/>
                </a:solidFill>
                <a:latin typeface="Times New Roman" panose="02020603050405020304" pitchFamily="18" charset="0"/>
                <a:cs typeface="Times New Roman" panose="02020603050405020304" pitchFamily="18" charset="0"/>
              </a:rPr>
              <a:t>corner</a:t>
            </a:r>
          </a:p>
          <a:p>
            <a:pPr lvl="2">
              <a:lnSpc>
                <a:spcPct val="110000"/>
              </a:lnSpc>
              <a:spcBef>
                <a:spcPts val="0"/>
              </a:spcBef>
              <a:buClr>
                <a:prstClr val="white"/>
              </a:buClr>
            </a:pPr>
            <a:r>
              <a:rPr lang="en-US" sz="3600" b="1" dirty="0" smtClean="0">
                <a:solidFill>
                  <a:srgbClr val="FFFF00"/>
                </a:solidFill>
                <a:latin typeface="Times New Roman" panose="02020603050405020304" pitchFamily="18" charset="0"/>
                <a:cs typeface="Times New Roman" panose="02020603050405020304" pitchFamily="18" charset="0"/>
              </a:rPr>
              <a:t>Line up the writing prompt</a:t>
            </a:r>
            <a:endParaRPr lang="en-US" sz="3600" b="1" dirty="0">
              <a:solidFill>
                <a:srgbClr val="FFFF00"/>
              </a:solidFill>
              <a:latin typeface="Times New Roman" panose="02020603050405020304" pitchFamily="18" charset="0"/>
              <a:cs typeface="Times New Roman" panose="02020603050405020304" pitchFamily="18" charset="0"/>
            </a:endParaRPr>
          </a:p>
          <a:p>
            <a:pPr lvl="2">
              <a:lnSpc>
                <a:spcPct val="110000"/>
              </a:lnSpc>
              <a:spcBef>
                <a:spcPts val="0"/>
              </a:spcBef>
              <a:buClr>
                <a:prstClr val="white"/>
              </a:buClr>
            </a:pPr>
            <a:r>
              <a:rPr lang="en-US" sz="3600" b="1" dirty="0">
                <a:solidFill>
                  <a:srgbClr val="00FFFF"/>
                </a:solidFill>
                <a:latin typeface="Times New Roman" panose="02020603050405020304" pitchFamily="18" charset="0"/>
                <a:cs typeface="Times New Roman" panose="02020603050405020304" pitchFamily="18" charset="0"/>
              </a:rPr>
              <a:t>5 minute writing prompt</a:t>
            </a:r>
            <a:endParaRPr lang="en-US" sz="3600" b="1" dirty="0">
              <a:solidFill>
                <a:srgbClr val="00FFFF"/>
              </a:solidFill>
              <a:latin typeface="Narkisim" panose="020E0502050101010101" pitchFamily="34" charset="-79"/>
              <a:cs typeface="Narkisim" panose="020E0502050101010101" pitchFamily="34" charset="-79"/>
            </a:endParaRPr>
          </a:p>
          <a:p>
            <a:endParaRPr lang="en-US" sz="1200" b="1" dirty="0" smtClean="0"/>
          </a:p>
        </p:txBody>
      </p:sp>
    </p:spTree>
    <p:extLst>
      <p:ext uri="{BB962C8B-B14F-4D97-AF65-F5344CB8AC3E}">
        <p14:creationId xmlns:p14="http://schemas.microsoft.com/office/powerpoint/2010/main" val="2917624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ctr"/>
            <a:r>
              <a:rPr lang="en-US" sz="4400" b="1" i="1" u="sng" dirty="0" smtClean="0"/>
              <a:t>Language Arts</a:t>
            </a:r>
            <a:r>
              <a:rPr lang="en-US" sz="4400" b="1" i="1" dirty="0" smtClean="0"/>
              <a:t> –</a:t>
            </a:r>
            <a:r>
              <a:rPr lang="en-US" sz="4400" b="1" dirty="0">
                <a:solidFill>
                  <a:srgbClr val="00FFFF"/>
                </a:solidFill>
              </a:rPr>
              <a:t>	</a:t>
            </a:r>
            <a:r>
              <a:rPr lang="en-US" sz="2800" b="1" dirty="0" smtClean="0">
                <a:solidFill>
                  <a:srgbClr val="00FFFF"/>
                </a:solidFill>
              </a:rPr>
              <a:t>10/30/15 </a:t>
            </a:r>
            <a:br>
              <a:rPr lang="en-US" sz="2800" b="1" dirty="0" smtClean="0">
                <a:solidFill>
                  <a:srgbClr val="00FFFF"/>
                </a:solidFill>
              </a:rPr>
            </a:br>
            <a:r>
              <a:rPr lang="en-US" sz="2800" b="1" dirty="0" smtClean="0">
                <a:solidFill>
                  <a:srgbClr val="00FFFF"/>
                </a:solidFill>
              </a:rPr>
              <a:t>Work session</a:t>
            </a:r>
            <a:endParaRPr lang="en-US" sz="4400" b="1" dirty="0">
              <a:solidFill>
                <a:srgbClr val="00FFFF"/>
              </a:solidFill>
            </a:endParaRPr>
          </a:p>
        </p:txBody>
      </p:sp>
      <p:sp>
        <p:nvSpPr>
          <p:cNvPr id="3" name="Content Placeholder 2"/>
          <p:cNvSpPr>
            <a:spLocks noGrp="1"/>
          </p:cNvSpPr>
          <p:nvPr>
            <p:ph idx="1"/>
          </p:nvPr>
        </p:nvSpPr>
        <p:spPr>
          <a:xfrm>
            <a:off x="4011" y="1151020"/>
            <a:ext cx="9144000" cy="5706980"/>
          </a:xfrm>
        </p:spPr>
        <p:txBody>
          <a:bodyPr>
            <a:normAutofit/>
          </a:bodyPr>
          <a:lstStyle/>
          <a:p>
            <a:r>
              <a:rPr lang="en-US" sz="1600" b="1" u="sng" dirty="0">
                <a:solidFill>
                  <a:srgbClr val="FFFF00"/>
                </a:solidFill>
              </a:rPr>
              <a:t>Essential </a:t>
            </a:r>
            <a:r>
              <a:rPr lang="en-US" sz="1600" b="1" u="sng" dirty="0" smtClean="0">
                <a:solidFill>
                  <a:srgbClr val="FFFF00"/>
                </a:solidFill>
              </a:rPr>
              <a:t>Question:</a:t>
            </a:r>
            <a:r>
              <a:rPr lang="en-US" sz="1600" dirty="0">
                <a:solidFill>
                  <a:srgbClr val="FFFF00"/>
                </a:solidFill>
              </a:rPr>
              <a:t> •	How do authors use compare/contrast to help readers understand information? How do readers use signal words to identify compare/contrast? How can a Thinking Map be used to compare and contrast? How can I use context clues to comprehend the meaning of a word within context? How can using a variety of sentences within my writing make my writing more interesting?</a:t>
            </a:r>
            <a:endParaRPr lang="en-US" sz="1600" u="sng" dirty="0"/>
          </a:p>
          <a:p>
            <a:r>
              <a:rPr lang="en-US" sz="1600" b="1" u="sng" dirty="0">
                <a:solidFill>
                  <a:srgbClr val="00FFFF"/>
                </a:solidFill>
              </a:rPr>
              <a:t>Standard</a:t>
            </a:r>
            <a:r>
              <a:rPr lang="en-US" sz="1600" b="1" dirty="0">
                <a:solidFill>
                  <a:srgbClr val="00FFFF"/>
                </a:solidFill>
              </a:rPr>
              <a:t>:  </a:t>
            </a:r>
            <a:r>
              <a:rPr lang="en-US" sz="1600" b="1" i="1" dirty="0" smtClean="0">
                <a:solidFill>
                  <a:srgbClr val="00FFFF"/>
                </a:solidFill>
              </a:rPr>
              <a:t>ELAGSE8RL1 – </a:t>
            </a:r>
            <a:r>
              <a:rPr lang="en-US" sz="1600" b="1" i="1" dirty="0">
                <a:solidFill>
                  <a:srgbClr val="00FFFF"/>
                </a:solidFill>
              </a:rPr>
              <a:t> </a:t>
            </a:r>
            <a:r>
              <a:rPr lang="en-US" sz="1600" b="1" i="1" dirty="0" smtClean="0">
                <a:solidFill>
                  <a:srgbClr val="00FFFF"/>
                </a:solidFill>
              </a:rPr>
              <a:t>Cite </a:t>
            </a:r>
            <a:r>
              <a:rPr lang="en-US" sz="1600" b="1" i="1" dirty="0">
                <a:solidFill>
                  <a:srgbClr val="00FFFF"/>
                </a:solidFill>
              </a:rPr>
              <a:t>the textual evidence that most strongly supports an analysis of what the text says explicitly as well as inferences drawn from the text</a:t>
            </a:r>
            <a:r>
              <a:rPr lang="en-US" sz="1600" b="1" i="1" dirty="0" smtClean="0">
                <a:solidFill>
                  <a:srgbClr val="00FFFF"/>
                </a:solidFill>
              </a:rPr>
              <a:t>.</a:t>
            </a:r>
          </a:p>
          <a:p>
            <a:r>
              <a:rPr lang="en-US" sz="1600" b="1" u="sng" dirty="0" smtClean="0">
                <a:solidFill>
                  <a:srgbClr val="00FFFF"/>
                </a:solidFill>
              </a:rPr>
              <a:t>Standard</a:t>
            </a:r>
            <a:r>
              <a:rPr lang="en-US" sz="1600" b="1" dirty="0">
                <a:solidFill>
                  <a:srgbClr val="00FFFF"/>
                </a:solidFill>
              </a:rPr>
              <a:t>:  </a:t>
            </a:r>
            <a:r>
              <a:rPr lang="en-US" sz="1600" b="1" i="1" dirty="0" smtClean="0">
                <a:solidFill>
                  <a:srgbClr val="00FFFF"/>
                </a:solidFill>
              </a:rPr>
              <a:t>ELAGSE8RL2</a:t>
            </a:r>
            <a:r>
              <a:rPr lang="en-US" sz="1600" b="1" i="1" dirty="0">
                <a:solidFill>
                  <a:srgbClr val="00FFFF"/>
                </a:solidFill>
              </a:rPr>
              <a:t>–  </a:t>
            </a:r>
            <a:r>
              <a:rPr lang="en-US" sz="1600" b="1" i="1" dirty="0" smtClean="0">
                <a:solidFill>
                  <a:srgbClr val="00FFFF"/>
                </a:solidFill>
              </a:rPr>
              <a:t>Determine </a:t>
            </a:r>
            <a:r>
              <a:rPr lang="en-US" sz="1600" b="1" i="1" dirty="0">
                <a:solidFill>
                  <a:srgbClr val="00FFFF"/>
                </a:solidFill>
              </a:rPr>
              <a:t>a theme and/or central idea of a text and analyze its development over the course of the text, including its relationship to the characters, setting, and plot; provide an objective summary of the text</a:t>
            </a:r>
            <a:r>
              <a:rPr lang="en-US" sz="1600" b="1" i="1" dirty="0" smtClean="0">
                <a:solidFill>
                  <a:srgbClr val="00FFFF"/>
                </a:solidFill>
              </a:rPr>
              <a:t>.</a:t>
            </a:r>
          </a:p>
          <a:p>
            <a:r>
              <a:rPr lang="en-US" sz="1600" b="1" u="sng" dirty="0" smtClean="0">
                <a:solidFill>
                  <a:srgbClr val="00FFFF"/>
                </a:solidFill>
              </a:rPr>
              <a:t>Standard</a:t>
            </a:r>
            <a:r>
              <a:rPr lang="en-US" sz="1600" b="1" dirty="0">
                <a:solidFill>
                  <a:srgbClr val="00FFFF"/>
                </a:solidFill>
              </a:rPr>
              <a:t>:  </a:t>
            </a:r>
            <a:r>
              <a:rPr lang="en-US" sz="1600" b="1" i="1" dirty="0" smtClean="0">
                <a:solidFill>
                  <a:srgbClr val="00FFFF"/>
                </a:solidFill>
              </a:rPr>
              <a:t>ELAGSE8RL3</a:t>
            </a:r>
            <a:r>
              <a:rPr lang="en-US" sz="1600" b="1" i="1" dirty="0">
                <a:solidFill>
                  <a:srgbClr val="00FFFF"/>
                </a:solidFill>
              </a:rPr>
              <a:t>–  </a:t>
            </a:r>
            <a:r>
              <a:rPr lang="en-US" sz="1600" b="1" i="1" dirty="0" smtClean="0">
                <a:solidFill>
                  <a:srgbClr val="00FFFF"/>
                </a:solidFill>
              </a:rPr>
              <a:t>Analyze </a:t>
            </a:r>
            <a:r>
              <a:rPr lang="en-US" sz="1600" b="1" i="1" dirty="0">
                <a:solidFill>
                  <a:srgbClr val="00FFFF"/>
                </a:solidFill>
              </a:rPr>
              <a:t>how particular lines of dialogue or incidents in a story or drama propel the action, reveal aspects of a character, or provoke a decision</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ELAE8RL5 - Compare and contrast the structure of two or more texts and analyze how the differing structure of each text contributes to its meaning and style</a:t>
            </a:r>
            <a:r>
              <a:rPr lang="en-US" sz="1600" b="1" i="1" dirty="0" smtClean="0">
                <a:solidFill>
                  <a:srgbClr val="00FFFF"/>
                </a:solidFill>
              </a:rPr>
              <a:t>.</a:t>
            </a:r>
          </a:p>
          <a:p>
            <a:r>
              <a:rPr lang="en-US" sz="1600" b="1" i="1" u="sng" dirty="0" smtClean="0">
                <a:solidFill>
                  <a:srgbClr val="00FFFF"/>
                </a:solidFill>
              </a:rPr>
              <a:t>Standard</a:t>
            </a:r>
            <a:r>
              <a:rPr lang="en-US" sz="1600" b="1" i="1" dirty="0" smtClean="0">
                <a:solidFill>
                  <a:srgbClr val="00FFFF"/>
                </a:solidFill>
              </a:rPr>
              <a:t>: </a:t>
            </a:r>
            <a:r>
              <a:rPr lang="en-US" sz="1600" b="1" i="1" dirty="0">
                <a:solidFill>
                  <a:srgbClr val="00FFFF"/>
                </a:solidFill>
              </a:rPr>
              <a:t>ELASE8W4 - </a:t>
            </a:r>
            <a:r>
              <a:rPr lang="en-US" sz="1600" b="1" i="1" dirty="0" smtClean="0">
                <a:solidFill>
                  <a:srgbClr val="00FFFF"/>
                </a:solidFill>
              </a:rPr>
              <a:t>Produce </a:t>
            </a:r>
            <a:r>
              <a:rPr lang="en-US" sz="1600" b="1" i="1" dirty="0">
                <a:solidFill>
                  <a:srgbClr val="00FFFF"/>
                </a:solidFill>
              </a:rPr>
              <a:t>clear and coherent writing in which the development, organization, and style are appropriate to task, purpose, and audience</a:t>
            </a:r>
            <a:r>
              <a:rPr lang="en-US" sz="1600" b="1" i="1" dirty="0" smtClean="0">
                <a:solidFill>
                  <a:srgbClr val="00FFFF"/>
                </a:solidFill>
              </a:rPr>
              <a:t>.</a:t>
            </a:r>
          </a:p>
          <a:p>
            <a:r>
              <a:rPr lang="en-US" sz="1600" b="1" i="1" dirty="0">
                <a:solidFill>
                  <a:srgbClr val="00FFFF"/>
                </a:solidFill>
              </a:rPr>
              <a:t>Standard: ELASE8W3 - </a:t>
            </a:r>
            <a:r>
              <a:rPr lang="en-US" sz="1600" b="1" i="1" dirty="0" smtClean="0">
                <a:solidFill>
                  <a:srgbClr val="00FFFF"/>
                </a:solidFill>
              </a:rPr>
              <a:t>Write </a:t>
            </a:r>
            <a:r>
              <a:rPr lang="en-US" sz="1600" b="1" i="1" dirty="0">
                <a:solidFill>
                  <a:srgbClr val="00FFFF"/>
                </a:solidFill>
              </a:rPr>
              <a:t>narratives to develop real or imaged experiences or events using effective techniques, relevant descriptive details, and well-structured event sequences.</a:t>
            </a:r>
            <a:endParaRPr lang="en-US" sz="1600" dirty="0"/>
          </a:p>
        </p:txBody>
      </p:sp>
    </p:spTree>
    <p:extLst>
      <p:ext uri="{BB962C8B-B14F-4D97-AF65-F5344CB8AC3E}">
        <p14:creationId xmlns:p14="http://schemas.microsoft.com/office/powerpoint/2010/main" val="3091629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6200" y="76200"/>
            <a:ext cx="9144000" cy="1219200"/>
          </a:xfrm>
        </p:spPr>
        <p:txBody>
          <a:bodyPr>
            <a:normAutofit fontScale="90000" lnSpcReduction="10000"/>
          </a:bodyPr>
          <a:lstStyle/>
          <a:p>
            <a:pPr marL="0" indent="0" algn="ctr">
              <a:buNone/>
            </a:pPr>
            <a:r>
              <a:rPr lang="en-US" sz="4400" b="1" i="1" u="sng" dirty="0" smtClean="0"/>
              <a:t>Language Arts</a:t>
            </a:r>
            <a:r>
              <a:rPr lang="en-US" sz="4400" b="1" i="1" dirty="0" smtClean="0"/>
              <a:t> –   </a:t>
            </a:r>
            <a:r>
              <a:rPr lang="en-US" sz="4400" b="1" dirty="0" smtClean="0">
                <a:solidFill>
                  <a:srgbClr val="FF9966"/>
                </a:solidFill>
              </a:rPr>
              <a:t>Work Session</a:t>
            </a:r>
            <a:r>
              <a:rPr lang="en-US" sz="4400" b="1" dirty="0" smtClean="0">
                <a:solidFill>
                  <a:srgbClr val="00FFFF"/>
                </a:solidFill>
              </a:rPr>
              <a:t>	</a:t>
            </a:r>
            <a:r>
              <a:rPr lang="en-US" sz="2800" b="1" dirty="0" smtClean="0">
                <a:solidFill>
                  <a:srgbClr val="00FFFF"/>
                </a:solidFill>
              </a:rPr>
              <a:t>10/30/15</a:t>
            </a:r>
            <a:endParaRPr lang="en-US" sz="4400" b="1" dirty="0">
              <a:solidFill>
                <a:srgbClr val="00FFFF"/>
              </a:solidFill>
            </a:endParaRPr>
          </a:p>
        </p:txBody>
      </p:sp>
      <p:sp>
        <p:nvSpPr>
          <p:cNvPr id="3" name="TextBox 2"/>
          <p:cNvSpPr txBox="1"/>
          <p:nvPr/>
        </p:nvSpPr>
        <p:spPr>
          <a:xfrm>
            <a:off x="20128" y="1605897"/>
            <a:ext cx="8893115" cy="1323439"/>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smtClean="0">
                <a:solidFill>
                  <a:srgbClr val="FFFF00"/>
                </a:solidFill>
              </a:rPr>
              <a:t>Tac Group will </a:t>
            </a:r>
          </a:p>
          <a:p>
            <a:pPr marL="742950" lvl="1" indent="-285750">
              <a:buFont typeface="Wingdings" panose="05000000000000000000" pitchFamily="2" charset="2"/>
              <a:buChar char="Ø"/>
            </a:pPr>
            <a:r>
              <a:rPr lang="en-US" sz="2000" b="1" dirty="0" smtClean="0">
                <a:solidFill>
                  <a:srgbClr val="FFFF00"/>
                </a:solidFill>
              </a:rPr>
              <a:t>Watch Snow Dogs (Movie) which they will Compare &amp; Contrast to Stone Fox </a:t>
            </a:r>
          </a:p>
          <a:p>
            <a:pPr marL="742950" lvl="1" indent="-285750">
              <a:buFont typeface="Wingdings" panose="05000000000000000000" pitchFamily="2" charset="2"/>
              <a:buChar char="Ø"/>
            </a:pPr>
            <a:r>
              <a:rPr lang="en-US" sz="2000" b="1" dirty="0" smtClean="0">
                <a:solidFill>
                  <a:srgbClr val="FFFF00"/>
                </a:solidFill>
              </a:rPr>
              <a:t>Take notes while watching the movie</a:t>
            </a:r>
          </a:p>
        </p:txBody>
      </p:sp>
      <p:sp>
        <p:nvSpPr>
          <p:cNvPr id="7" name="TextBox 6"/>
          <p:cNvSpPr txBox="1"/>
          <p:nvPr/>
        </p:nvSpPr>
        <p:spPr>
          <a:xfrm>
            <a:off x="22285" y="3357136"/>
            <a:ext cx="8947030" cy="1015663"/>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smtClean="0">
                <a:solidFill>
                  <a:srgbClr val="FFCCFF"/>
                </a:solidFill>
              </a:rPr>
              <a:t>Tic Group will meet with their compare &amp; contrast group </a:t>
            </a:r>
          </a:p>
          <a:p>
            <a:pPr marL="742950" lvl="1" indent="-285750">
              <a:buFont typeface="Wingdings" panose="05000000000000000000" pitchFamily="2" charset="2"/>
              <a:buChar char="Ø"/>
            </a:pPr>
            <a:r>
              <a:rPr lang="en-US" sz="2000" b="1" dirty="0" smtClean="0">
                <a:solidFill>
                  <a:srgbClr val="FFCCFF"/>
                </a:solidFill>
              </a:rPr>
              <a:t>Complete compare &amp; contrast bubble map about First Year Letters and First Day Jitters</a:t>
            </a:r>
            <a:endParaRPr lang="en-US" sz="2000" b="1" dirty="0">
              <a:solidFill>
                <a:srgbClr val="FFCCFF"/>
              </a:solidFill>
            </a:endParaRPr>
          </a:p>
        </p:txBody>
      </p:sp>
      <p:sp>
        <p:nvSpPr>
          <p:cNvPr id="8" name="TextBox 7"/>
          <p:cNvSpPr txBox="1"/>
          <p:nvPr/>
        </p:nvSpPr>
        <p:spPr>
          <a:xfrm>
            <a:off x="0" y="4779032"/>
            <a:ext cx="8680330" cy="1323439"/>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smtClean="0">
                <a:solidFill>
                  <a:srgbClr val="00FFFF"/>
                </a:solidFill>
              </a:rPr>
              <a:t>Toe Group will meet with their compare &amp; contrast group</a:t>
            </a:r>
          </a:p>
          <a:p>
            <a:pPr marL="742950" lvl="1" indent="-285750">
              <a:buFont typeface="Wingdings" panose="05000000000000000000" pitchFamily="2" charset="2"/>
              <a:buChar char="Ø"/>
            </a:pPr>
            <a:r>
              <a:rPr lang="en-US" sz="2000" b="1" dirty="0" smtClean="0">
                <a:solidFill>
                  <a:srgbClr val="00FFFF"/>
                </a:solidFill>
              </a:rPr>
              <a:t>Complete compare &amp; contrast bubble map </a:t>
            </a:r>
            <a:r>
              <a:rPr lang="en-US" sz="2000" b="1" smtClean="0">
                <a:solidFill>
                  <a:srgbClr val="00FFFF"/>
                </a:solidFill>
              </a:rPr>
              <a:t>about </a:t>
            </a:r>
            <a:r>
              <a:rPr lang="en-US" sz="2000" b="1">
                <a:solidFill>
                  <a:srgbClr val="00FFFF"/>
                </a:solidFill>
              </a:rPr>
              <a:t>First Year Letters and First Day Jitters</a:t>
            </a:r>
          </a:p>
          <a:p>
            <a:pPr marL="742950" lvl="1" indent="-285750">
              <a:buFont typeface="Wingdings" panose="05000000000000000000" pitchFamily="2" charset="2"/>
              <a:buChar char="Ø"/>
            </a:pPr>
            <a:endParaRPr lang="en-US" sz="2000" b="1" dirty="0">
              <a:solidFill>
                <a:srgbClr val="00FFFF"/>
              </a:solidFill>
            </a:endParaRPr>
          </a:p>
        </p:txBody>
      </p:sp>
    </p:spTree>
    <p:extLst>
      <p:ext uri="{BB962C8B-B14F-4D97-AF65-F5344CB8AC3E}">
        <p14:creationId xmlns:p14="http://schemas.microsoft.com/office/powerpoint/2010/main" val="2283138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8755" y="21566"/>
            <a:ext cx="9067800" cy="1143000"/>
          </a:xfrm>
        </p:spPr>
        <p:txBody>
          <a:bodyPr>
            <a:normAutofit/>
          </a:bodyPr>
          <a:lstStyle/>
          <a:p>
            <a:pPr marL="0" indent="0" algn="ctr">
              <a:buNone/>
            </a:pPr>
            <a:r>
              <a:rPr lang="en-US" sz="4000" b="1" i="1" u="sng" dirty="0" smtClean="0"/>
              <a:t>Language Arts</a:t>
            </a:r>
            <a:r>
              <a:rPr lang="en-US" sz="4000" b="1" i="1" dirty="0" smtClean="0"/>
              <a:t> –</a:t>
            </a:r>
            <a:r>
              <a:rPr lang="en-US" sz="2800" b="1" dirty="0" smtClean="0">
                <a:solidFill>
                  <a:srgbClr val="00FFFF"/>
                </a:solidFill>
              </a:rPr>
              <a:t>10/30/15 </a:t>
            </a:r>
            <a:br>
              <a:rPr lang="en-US" sz="2800" b="1" dirty="0" smtClean="0">
                <a:solidFill>
                  <a:srgbClr val="00FFFF"/>
                </a:solidFill>
              </a:rPr>
            </a:br>
            <a:r>
              <a:rPr lang="en-US" sz="2800" b="1" dirty="0" smtClean="0">
                <a:solidFill>
                  <a:srgbClr val="00FFFF"/>
                </a:solidFill>
              </a:rPr>
              <a:t>Closing session</a:t>
            </a:r>
            <a:endParaRPr lang="en-US" sz="4000" b="1" dirty="0">
              <a:solidFill>
                <a:srgbClr val="00FFFF"/>
              </a:solidFill>
            </a:endParaRPr>
          </a:p>
        </p:txBody>
      </p:sp>
      <p:sp>
        <p:nvSpPr>
          <p:cNvPr id="5" name="Content Placeholder 2"/>
          <p:cNvSpPr txBox="1">
            <a:spLocks/>
          </p:cNvSpPr>
          <p:nvPr/>
        </p:nvSpPr>
        <p:spPr>
          <a:xfrm>
            <a:off x="28755" y="1676400"/>
            <a:ext cx="8860766" cy="304800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a:lstStyle>
          <a:p>
            <a:r>
              <a:rPr lang="en-US" sz="4800" b="1" dirty="0" smtClean="0">
                <a:solidFill>
                  <a:srgbClr val="FFFF99"/>
                </a:solidFill>
                <a:latin typeface="Aparajita" panose="020B0604020202020204" pitchFamily="34" charset="0"/>
                <a:cs typeface="Aparajita" panose="020B0604020202020204" pitchFamily="34" charset="0"/>
              </a:rPr>
              <a:t>Pull two students name to share what they have learned today.</a:t>
            </a:r>
          </a:p>
          <a:p>
            <a:r>
              <a:rPr lang="en-US" sz="4800" b="1" dirty="0" smtClean="0">
                <a:solidFill>
                  <a:srgbClr val="FFFF99"/>
                </a:solidFill>
                <a:latin typeface="Aparajita" panose="020B0604020202020204" pitchFamily="34" charset="0"/>
                <a:cs typeface="Aparajita" panose="020B0604020202020204" pitchFamily="34" charset="0"/>
              </a:rPr>
              <a:t>Sign agendas</a:t>
            </a:r>
          </a:p>
        </p:txBody>
      </p:sp>
    </p:spTree>
    <p:extLst>
      <p:ext uri="{BB962C8B-B14F-4D97-AF65-F5344CB8AC3E}">
        <p14:creationId xmlns:p14="http://schemas.microsoft.com/office/powerpoint/2010/main" val="3212361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253" y="76200"/>
            <a:ext cx="9008853" cy="914400"/>
          </a:xfrm>
          <a:prstGeom prst="rect">
            <a:avLst/>
          </a:prstGeom>
          <a:effectLst/>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i="1" u="sng" dirty="0"/>
              <a:t>7</a:t>
            </a:r>
            <a:r>
              <a:rPr lang="en-US" sz="4400" b="1" i="1" u="sng" baseline="30000" dirty="0" smtClean="0"/>
              <a:t>th</a:t>
            </a:r>
            <a:r>
              <a:rPr lang="en-US" sz="4400" b="1" i="1" u="sng" dirty="0" smtClean="0"/>
              <a:t> Grade Language Arts</a:t>
            </a:r>
            <a:r>
              <a:rPr lang="en-US" sz="4400" b="1" i="1" dirty="0" smtClean="0"/>
              <a:t> – </a:t>
            </a:r>
            <a:r>
              <a:rPr lang="en-US" sz="2800" b="1" dirty="0" smtClean="0">
                <a:solidFill>
                  <a:schemeClr val="bg1"/>
                </a:solidFill>
              </a:rPr>
              <a:t>10/30/15</a:t>
            </a:r>
            <a:br>
              <a:rPr lang="en-US" sz="2800" b="1" dirty="0" smtClean="0">
                <a:solidFill>
                  <a:schemeClr val="bg1"/>
                </a:solidFill>
              </a:rPr>
            </a:br>
            <a:r>
              <a:rPr lang="en-US" sz="2800" b="1" dirty="0" smtClean="0">
                <a:solidFill>
                  <a:srgbClr val="00FFFF"/>
                </a:solidFill>
              </a:rPr>
              <a:t>opening session</a:t>
            </a:r>
            <a:endParaRPr lang="en-US" sz="4400" b="1" dirty="0">
              <a:solidFill>
                <a:srgbClr val="00FFFF"/>
              </a:solidFill>
            </a:endParaRPr>
          </a:p>
        </p:txBody>
      </p:sp>
      <p:sp>
        <p:nvSpPr>
          <p:cNvPr id="5" name="Content Placeholder 2"/>
          <p:cNvSpPr>
            <a:spLocks noGrp="1"/>
          </p:cNvSpPr>
          <p:nvPr>
            <p:ph idx="1"/>
          </p:nvPr>
        </p:nvSpPr>
        <p:spPr>
          <a:xfrm>
            <a:off x="152400" y="1066800"/>
            <a:ext cx="8077200" cy="5257800"/>
          </a:xfrm>
          <a:ln>
            <a:noFill/>
          </a:ln>
        </p:spPr>
        <p:txBody>
          <a:bodyPr>
            <a:normAutofit/>
          </a:bodyPr>
          <a:lstStyle/>
          <a:p>
            <a:pPr marL="36576" indent="0" algn="ctr">
              <a:buNone/>
            </a:pPr>
            <a:r>
              <a:rPr lang="en-US" sz="3400" b="1" dirty="0" smtClean="0">
                <a:solidFill>
                  <a:srgbClr val="FFFF00"/>
                </a:solidFill>
                <a:latin typeface="Copperplate Gothic Bold" panose="020E0705020206020404" pitchFamily="34" charset="0"/>
              </a:rPr>
              <a:t>SIT IN YOUR SEATS.	</a:t>
            </a:r>
            <a:endParaRPr lang="en-US" sz="3400" b="1" u="sng" dirty="0" smtClean="0">
              <a:solidFill>
                <a:srgbClr val="00FFFF"/>
              </a:solidFill>
              <a:latin typeface="Eras Bold ITC" panose="020B0907030504020204" pitchFamily="34" charset="0"/>
            </a:endParaRPr>
          </a:p>
          <a:p>
            <a:r>
              <a:rPr lang="en-US" sz="3400" b="1" u="sng" dirty="0" smtClean="0">
                <a:solidFill>
                  <a:srgbClr val="FFCCFF"/>
                </a:solidFill>
                <a:latin typeface="Eras Bold ITC" panose="020B0907030504020204" pitchFamily="34" charset="0"/>
              </a:rPr>
              <a:t>Place your agenda on my table</a:t>
            </a:r>
          </a:p>
          <a:p>
            <a:pPr>
              <a:lnSpc>
                <a:spcPct val="110000"/>
              </a:lnSpc>
              <a:spcBef>
                <a:spcPts val="0"/>
              </a:spcBef>
            </a:pPr>
            <a:r>
              <a:rPr lang="en-US" sz="3200" b="1" dirty="0" smtClean="0">
                <a:solidFill>
                  <a:srgbClr val="99FF66"/>
                </a:solidFill>
                <a:latin typeface="Times New Roman" panose="02020603050405020304" pitchFamily="18" charset="0"/>
                <a:cs typeface="Times New Roman" panose="02020603050405020304" pitchFamily="18" charset="0"/>
              </a:rPr>
              <a:t>Get your folder and your book</a:t>
            </a:r>
          </a:p>
          <a:p>
            <a:pPr>
              <a:lnSpc>
                <a:spcPct val="110000"/>
              </a:lnSpc>
              <a:spcBef>
                <a:spcPts val="0"/>
              </a:spcBef>
            </a:pPr>
            <a:r>
              <a:rPr lang="en-US" sz="3200" b="1" dirty="0" smtClean="0">
                <a:solidFill>
                  <a:srgbClr val="FFFF00"/>
                </a:solidFill>
                <a:latin typeface="Times New Roman" panose="02020603050405020304" pitchFamily="18" charset="0"/>
                <a:cs typeface="Times New Roman" panose="02020603050405020304" pitchFamily="18" charset="0"/>
              </a:rPr>
              <a:t>Ms. Khan pass out the writing journals </a:t>
            </a:r>
          </a:p>
          <a:p>
            <a:pPr lvl="2">
              <a:lnSpc>
                <a:spcPct val="110000"/>
              </a:lnSpc>
              <a:spcBef>
                <a:spcPts val="0"/>
              </a:spcBef>
            </a:pPr>
            <a:r>
              <a:rPr lang="en-US" sz="3100" b="1" dirty="0" smtClean="0">
                <a:solidFill>
                  <a:srgbClr val="00B0F0"/>
                </a:solidFill>
                <a:latin typeface="Times New Roman" panose="02020603050405020304" pitchFamily="18" charset="0"/>
                <a:cs typeface="Times New Roman" panose="02020603050405020304" pitchFamily="18" charset="0"/>
              </a:rPr>
              <a:t>Turn to the next blank page and write the date it in the upper left corner</a:t>
            </a:r>
          </a:p>
          <a:p>
            <a:pPr lvl="2">
              <a:lnSpc>
                <a:spcPct val="110000"/>
              </a:lnSpc>
              <a:spcBef>
                <a:spcPts val="0"/>
              </a:spcBef>
            </a:pPr>
            <a:r>
              <a:rPr lang="en-US" sz="3100" b="1" dirty="0" smtClean="0">
                <a:solidFill>
                  <a:srgbClr val="FFFF00"/>
                </a:solidFill>
                <a:latin typeface="Times New Roman" panose="02020603050405020304" pitchFamily="18" charset="0"/>
                <a:cs typeface="Times New Roman" panose="02020603050405020304" pitchFamily="18" charset="0"/>
              </a:rPr>
              <a:t>Line up your prompt</a:t>
            </a:r>
          </a:p>
          <a:p>
            <a:pPr lvl="2">
              <a:lnSpc>
                <a:spcPct val="110000"/>
              </a:lnSpc>
              <a:spcBef>
                <a:spcPts val="0"/>
              </a:spcBef>
            </a:pPr>
            <a:r>
              <a:rPr lang="en-US" sz="3100" b="1" dirty="0" smtClean="0">
                <a:solidFill>
                  <a:srgbClr val="00FFFF"/>
                </a:solidFill>
                <a:latin typeface="Times New Roman" panose="02020603050405020304" pitchFamily="18" charset="0"/>
                <a:cs typeface="Times New Roman" panose="02020603050405020304" pitchFamily="18" charset="0"/>
              </a:rPr>
              <a:t>5 minute writing prompt</a:t>
            </a:r>
            <a:endParaRPr lang="en-US" sz="3100" b="1" dirty="0" smtClean="0">
              <a:solidFill>
                <a:srgbClr val="00FFFF"/>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1813306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4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103335</TotalTime>
  <Words>553</Words>
  <Application>Microsoft Office PowerPoint</Application>
  <PresentationFormat>On-screen Show (4:3)</PresentationFormat>
  <Paragraphs>82</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Aparajita</vt:lpstr>
      <vt:lpstr>Calibri</vt:lpstr>
      <vt:lpstr>Century Gothic</vt:lpstr>
      <vt:lpstr>Copperplate Gothic Bold</vt:lpstr>
      <vt:lpstr>Eras Bold ITC</vt:lpstr>
      <vt:lpstr>Iskoola Pota</vt:lpstr>
      <vt:lpstr>Narkisim</vt:lpstr>
      <vt:lpstr>Times New Roman</vt:lpstr>
      <vt:lpstr>Wingdings</vt:lpstr>
      <vt:lpstr>Wingdings 3</vt:lpstr>
      <vt:lpstr>Slice</vt:lpstr>
      <vt:lpstr>6th Grade Language Arts – 10/30/15 opening session</vt:lpstr>
      <vt:lpstr>Language Arts – 10/30/15  Work session</vt:lpstr>
      <vt:lpstr>Language Arts –   Work Session 10/30/15</vt:lpstr>
      <vt:lpstr>Language Arts –10/30/15  Closing session</vt:lpstr>
      <vt:lpstr>      8th Grade Language Arts – 10/30/15 opening session</vt:lpstr>
      <vt:lpstr>Language Arts – 10/30/15  Work session</vt:lpstr>
      <vt:lpstr>PowerPoint Presentation</vt:lpstr>
      <vt:lpstr>PowerPoint Presentation</vt:lpstr>
      <vt:lpstr>PowerPoint Presentation</vt:lpstr>
      <vt:lpstr>Language Arts – 10/30/15  Work session</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These items to your agendaS!!!</dc:title>
  <dc:creator>Lindsey Thurman</dc:creator>
  <cp:lastModifiedBy>Lorena Lockhart</cp:lastModifiedBy>
  <cp:revision>445</cp:revision>
  <cp:lastPrinted>2015-10-12T18:06:39Z</cp:lastPrinted>
  <dcterms:created xsi:type="dcterms:W3CDTF">2012-10-02T13:25:30Z</dcterms:created>
  <dcterms:modified xsi:type="dcterms:W3CDTF">2015-10-30T21:13:30Z</dcterms:modified>
</cp:coreProperties>
</file>