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74" r:id="rId1"/>
  </p:sldMasterIdLst>
  <p:notesMasterIdLst>
    <p:notesMasterId r:id="rId8"/>
  </p:notesMasterIdLst>
  <p:handoutMasterIdLst>
    <p:handoutMasterId r:id="rId9"/>
  </p:handoutMasterIdLst>
  <p:sldIdLst>
    <p:sldId id="277" r:id="rId2"/>
    <p:sldId id="273" r:id="rId3"/>
    <p:sldId id="285" r:id="rId4"/>
    <p:sldId id="287" r:id="rId5"/>
    <p:sldId id="286" r:id="rId6"/>
    <p:sldId id="288" r:id="rId7"/>
  </p:sldIdLst>
  <p:sldSz cx="9144000" cy="6858000" type="screen4x3"/>
  <p:notesSz cx="6858000" cy="91995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97">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009900"/>
    <a:srgbClr val="FFCCFF"/>
    <a:srgbClr val="FFFF99"/>
    <a:srgbClr val="0000CC"/>
    <a:srgbClr val="CC0099"/>
    <a:srgbClr val="FF3399"/>
    <a:srgbClr val="FF66CC"/>
    <a:srgbClr val="FFD85B"/>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65" autoAdjust="0"/>
    <p:restoredTop sz="86475" autoAdjust="0"/>
  </p:normalViewPr>
  <p:slideViewPr>
    <p:cSldViewPr>
      <p:cViewPr varScale="1">
        <p:scale>
          <a:sx n="89" d="100"/>
          <a:sy n="89" d="100"/>
        </p:scale>
        <p:origin x="1291" y="101"/>
      </p:cViewPr>
      <p:guideLst>
        <p:guide orient="horz" pos="2160"/>
        <p:guide pos="2880"/>
      </p:guideLst>
    </p:cSldViewPr>
  </p:slideViewPr>
  <p:outlineViewPr>
    <p:cViewPr>
      <p:scale>
        <a:sx n="33" d="100"/>
        <a:sy n="33" d="100"/>
      </p:scale>
      <p:origin x="222"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9" d="100"/>
          <a:sy n="69" d="100"/>
        </p:scale>
        <p:origin x="-2826" y="-108"/>
      </p:cViewPr>
      <p:guideLst>
        <p:guide orient="horz" pos="2897"/>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2007" cy="460770"/>
          </a:xfrm>
          <a:prstGeom prst="rect">
            <a:avLst/>
          </a:prstGeom>
        </p:spPr>
        <p:txBody>
          <a:bodyPr vert="horz" lIns="90480" tIns="45240" rIns="90480" bIns="45240" rtlCol="0"/>
          <a:lstStyle>
            <a:lvl1pPr algn="l">
              <a:defRPr sz="1200"/>
            </a:lvl1pPr>
          </a:lstStyle>
          <a:p>
            <a:endParaRPr lang="en-US"/>
          </a:p>
        </p:txBody>
      </p:sp>
      <p:sp>
        <p:nvSpPr>
          <p:cNvPr id="3" name="Date Placeholder 2"/>
          <p:cNvSpPr>
            <a:spLocks noGrp="1"/>
          </p:cNvSpPr>
          <p:nvPr>
            <p:ph type="dt" sz="quarter" idx="1"/>
          </p:nvPr>
        </p:nvSpPr>
        <p:spPr>
          <a:xfrm>
            <a:off x="3884439" y="1"/>
            <a:ext cx="2972007" cy="460770"/>
          </a:xfrm>
          <a:prstGeom prst="rect">
            <a:avLst/>
          </a:prstGeom>
        </p:spPr>
        <p:txBody>
          <a:bodyPr vert="horz" lIns="90480" tIns="45240" rIns="90480" bIns="45240" rtlCol="0"/>
          <a:lstStyle>
            <a:lvl1pPr algn="r">
              <a:defRPr sz="1200"/>
            </a:lvl1pPr>
          </a:lstStyle>
          <a:p>
            <a:fld id="{6B89F635-6F14-4162-8F88-1C14AE27985E}" type="datetimeFigureOut">
              <a:rPr lang="en-US" smtClean="0"/>
              <a:t>10/27/2015</a:t>
            </a:fld>
            <a:endParaRPr lang="en-US"/>
          </a:p>
        </p:txBody>
      </p:sp>
      <p:sp>
        <p:nvSpPr>
          <p:cNvPr id="4" name="Footer Placeholder 3"/>
          <p:cNvSpPr>
            <a:spLocks noGrp="1"/>
          </p:cNvSpPr>
          <p:nvPr>
            <p:ph type="ftr" sz="quarter" idx="2"/>
          </p:nvPr>
        </p:nvSpPr>
        <p:spPr>
          <a:xfrm>
            <a:off x="0" y="8737210"/>
            <a:ext cx="2972007" cy="460770"/>
          </a:xfrm>
          <a:prstGeom prst="rect">
            <a:avLst/>
          </a:prstGeom>
        </p:spPr>
        <p:txBody>
          <a:bodyPr vert="horz" lIns="90480" tIns="45240" rIns="90480" bIns="45240" rtlCol="0" anchor="b"/>
          <a:lstStyle>
            <a:lvl1pPr algn="l">
              <a:defRPr sz="1200"/>
            </a:lvl1pPr>
          </a:lstStyle>
          <a:p>
            <a:endParaRPr lang="en-US"/>
          </a:p>
        </p:txBody>
      </p:sp>
      <p:sp>
        <p:nvSpPr>
          <p:cNvPr id="5" name="Slide Number Placeholder 4"/>
          <p:cNvSpPr>
            <a:spLocks noGrp="1"/>
          </p:cNvSpPr>
          <p:nvPr>
            <p:ph type="sldNum" sz="quarter" idx="3"/>
          </p:nvPr>
        </p:nvSpPr>
        <p:spPr>
          <a:xfrm>
            <a:off x="3884439" y="8737210"/>
            <a:ext cx="2972007" cy="460770"/>
          </a:xfrm>
          <a:prstGeom prst="rect">
            <a:avLst/>
          </a:prstGeom>
        </p:spPr>
        <p:txBody>
          <a:bodyPr vert="horz" lIns="90480" tIns="45240" rIns="90480" bIns="45240" rtlCol="0" anchor="b"/>
          <a:lstStyle>
            <a:lvl1pPr algn="r">
              <a:defRPr sz="1200"/>
            </a:lvl1pPr>
          </a:lstStyle>
          <a:p>
            <a:fld id="{4A8C30E8-B8E1-4F54-B40C-7614AF0DCAB3}" type="slidenum">
              <a:rPr lang="en-US" smtClean="0"/>
              <a:t>‹#›</a:t>
            </a:fld>
            <a:endParaRPr lang="en-US"/>
          </a:p>
        </p:txBody>
      </p:sp>
    </p:spTree>
    <p:extLst>
      <p:ext uri="{BB962C8B-B14F-4D97-AF65-F5344CB8AC3E}">
        <p14:creationId xmlns:p14="http://schemas.microsoft.com/office/powerpoint/2010/main" val="3400561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3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0375"/>
          </a:xfrm>
          <a:prstGeom prst="rect">
            <a:avLst/>
          </a:prstGeom>
        </p:spPr>
        <p:txBody>
          <a:bodyPr vert="horz" lIns="91440" tIns="45720" rIns="91440" bIns="45720" rtlCol="0"/>
          <a:lstStyle>
            <a:lvl1pPr algn="r">
              <a:defRPr sz="1200"/>
            </a:lvl1pPr>
          </a:lstStyle>
          <a:p>
            <a:fld id="{6C2E4B7D-67BC-42A4-82C4-3F0156918559}" type="datetimeFigureOut">
              <a:rPr lang="en-US" smtClean="0"/>
              <a:t>10/27/2015</a:t>
            </a:fld>
            <a:endParaRPr lang="en-US"/>
          </a:p>
        </p:txBody>
      </p:sp>
      <p:sp>
        <p:nvSpPr>
          <p:cNvPr id="4" name="Slide Image Placeholder 3"/>
          <p:cNvSpPr>
            <a:spLocks noGrp="1" noRot="1" noChangeAspect="1"/>
          </p:cNvSpPr>
          <p:nvPr>
            <p:ph type="sldImg" idx="2"/>
          </p:nvPr>
        </p:nvSpPr>
        <p:spPr>
          <a:xfrm>
            <a:off x="1130300" y="690563"/>
            <a:ext cx="4597400" cy="344963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70388"/>
            <a:ext cx="5486400" cy="41386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37600"/>
            <a:ext cx="2971800" cy="4603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37600"/>
            <a:ext cx="2971800" cy="460375"/>
          </a:xfrm>
          <a:prstGeom prst="rect">
            <a:avLst/>
          </a:prstGeom>
        </p:spPr>
        <p:txBody>
          <a:bodyPr vert="horz" lIns="91440" tIns="45720" rIns="91440" bIns="45720" rtlCol="0" anchor="b"/>
          <a:lstStyle>
            <a:lvl1pPr algn="r">
              <a:defRPr sz="1200"/>
            </a:lvl1pPr>
          </a:lstStyle>
          <a:p>
            <a:fld id="{8660DB58-8088-43D6-A100-9A3B0DA2B918}" type="slidenum">
              <a:rPr lang="en-US" smtClean="0"/>
              <a:t>‹#›</a:t>
            </a:fld>
            <a:endParaRPr lang="en-US"/>
          </a:p>
        </p:txBody>
      </p:sp>
    </p:spTree>
    <p:extLst>
      <p:ext uri="{BB962C8B-B14F-4D97-AF65-F5344CB8AC3E}">
        <p14:creationId xmlns:p14="http://schemas.microsoft.com/office/powerpoint/2010/main" val="2061039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2D352CA-0488-4107-B417-63A588798DDC}"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753A0-AC31-456D-9996-3D3D04D3C5FD}" type="slidenum">
              <a:rPr lang="en-US" smtClean="0"/>
              <a:t>‹#›</a:t>
            </a:fld>
            <a:endParaRPr lang="en-US"/>
          </a:p>
        </p:txBody>
      </p:sp>
    </p:spTree>
    <p:extLst>
      <p:ext uri="{BB962C8B-B14F-4D97-AF65-F5344CB8AC3E}">
        <p14:creationId xmlns:p14="http://schemas.microsoft.com/office/powerpoint/2010/main" val="1553159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02D352CA-0488-4107-B417-63A588798DDC}" type="datetimeFigureOut">
              <a:rPr lang="en-US" smtClean="0"/>
              <a:t>10/27/2015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3753A0-AC31-456D-9996-3D3D04D3C5FD}" type="slidenum">
              <a:rPr lang="en-US" smtClean="0"/>
              <a:t>‹#›</a:t>
            </a:fld>
            <a:endParaRPr lang="en-US"/>
          </a:p>
        </p:txBody>
      </p:sp>
    </p:spTree>
    <p:extLst>
      <p:ext uri="{BB962C8B-B14F-4D97-AF65-F5344CB8AC3E}">
        <p14:creationId xmlns:p14="http://schemas.microsoft.com/office/powerpoint/2010/main" val="82770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D352CA-0488-4107-B417-63A588798DDC}"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753A0-AC31-456D-9996-3D3D04D3C5FD}" type="slidenum">
              <a:rPr lang="en-US" smtClean="0"/>
              <a:t>‹#›</a:t>
            </a:fld>
            <a:endParaRPr lang="en-US"/>
          </a:p>
        </p:txBody>
      </p:sp>
    </p:spTree>
    <p:extLst>
      <p:ext uri="{BB962C8B-B14F-4D97-AF65-F5344CB8AC3E}">
        <p14:creationId xmlns:p14="http://schemas.microsoft.com/office/powerpoint/2010/main" val="5864530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D352CA-0488-4107-B417-63A588798DDC}"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753A0-AC31-456D-9996-3D3D04D3C5FD}"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4754193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D352CA-0488-4107-B417-63A588798DDC}"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753A0-AC31-456D-9996-3D3D04D3C5FD}" type="slidenum">
              <a:rPr lang="en-US" smtClean="0"/>
              <a:t>‹#›</a:t>
            </a:fld>
            <a:endParaRPr lang="en-US"/>
          </a:p>
        </p:txBody>
      </p:sp>
    </p:spTree>
    <p:extLst>
      <p:ext uri="{BB962C8B-B14F-4D97-AF65-F5344CB8AC3E}">
        <p14:creationId xmlns:p14="http://schemas.microsoft.com/office/powerpoint/2010/main" val="16482647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D352CA-0488-4107-B417-63A588798DDC}"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753A0-AC31-456D-9996-3D3D04D3C5FD}"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0840671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D352CA-0488-4107-B417-63A588798DDC}"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753A0-AC31-456D-9996-3D3D04D3C5FD}" type="slidenum">
              <a:rPr lang="en-US" smtClean="0"/>
              <a:t>‹#›</a:t>
            </a:fld>
            <a:endParaRPr lang="en-US"/>
          </a:p>
        </p:txBody>
      </p:sp>
    </p:spTree>
    <p:extLst>
      <p:ext uri="{BB962C8B-B14F-4D97-AF65-F5344CB8AC3E}">
        <p14:creationId xmlns:p14="http://schemas.microsoft.com/office/powerpoint/2010/main" val="13376030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2D352CA-0488-4107-B417-63A588798DDC}"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753A0-AC31-456D-9996-3D3D04D3C5FD}" type="slidenum">
              <a:rPr lang="en-US" smtClean="0"/>
              <a:t>‹#›</a:t>
            </a:fld>
            <a:endParaRPr lang="en-US"/>
          </a:p>
        </p:txBody>
      </p:sp>
    </p:spTree>
    <p:extLst>
      <p:ext uri="{BB962C8B-B14F-4D97-AF65-F5344CB8AC3E}">
        <p14:creationId xmlns:p14="http://schemas.microsoft.com/office/powerpoint/2010/main" val="8358444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2D352CA-0488-4107-B417-63A588798DDC}"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753A0-AC31-456D-9996-3D3D04D3C5FD}" type="slidenum">
              <a:rPr lang="en-US" smtClean="0"/>
              <a:t>‹#›</a:t>
            </a:fld>
            <a:endParaRPr lang="en-US"/>
          </a:p>
        </p:txBody>
      </p:sp>
    </p:spTree>
    <p:extLst>
      <p:ext uri="{BB962C8B-B14F-4D97-AF65-F5344CB8AC3E}">
        <p14:creationId xmlns:p14="http://schemas.microsoft.com/office/powerpoint/2010/main" val="82591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2D352CA-0488-4107-B417-63A588798DDC}"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753A0-AC31-456D-9996-3D3D04D3C5FD}" type="slidenum">
              <a:rPr lang="en-US" smtClean="0"/>
              <a:t>‹#›</a:t>
            </a:fld>
            <a:endParaRPr lang="en-US"/>
          </a:p>
        </p:txBody>
      </p:sp>
    </p:spTree>
    <p:extLst>
      <p:ext uri="{BB962C8B-B14F-4D97-AF65-F5344CB8AC3E}">
        <p14:creationId xmlns:p14="http://schemas.microsoft.com/office/powerpoint/2010/main" val="323383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D352CA-0488-4107-B417-63A588798DDC}"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753A0-AC31-456D-9996-3D3D04D3C5FD}" type="slidenum">
              <a:rPr lang="en-US" smtClean="0"/>
              <a:t>‹#›</a:t>
            </a:fld>
            <a:endParaRPr lang="en-US"/>
          </a:p>
        </p:txBody>
      </p:sp>
    </p:spTree>
    <p:extLst>
      <p:ext uri="{BB962C8B-B14F-4D97-AF65-F5344CB8AC3E}">
        <p14:creationId xmlns:p14="http://schemas.microsoft.com/office/powerpoint/2010/main" val="113020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2D352CA-0488-4107-B417-63A588798DDC}" type="datetimeFigureOut">
              <a:rPr lang="en-US" smtClean="0"/>
              <a:t>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3753A0-AC31-456D-9996-3D3D04D3C5FD}" type="slidenum">
              <a:rPr lang="en-US" smtClean="0"/>
              <a:t>‹#›</a:t>
            </a:fld>
            <a:endParaRPr lang="en-US"/>
          </a:p>
        </p:txBody>
      </p:sp>
    </p:spTree>
    <p:extLst>
      <p:ext uri="{BB962C8B-B14F-4D97-AF65-F5344CB8AC3E}">
        <p14:creationId xmlns:p14="http://schemas.microsoft.com/office/powerpoint/2010/main" val="1798465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D352CA-0488-4107-B417-63A588798DDC}" type="datetimeFigureOut">
              <a:rPr lang="en-US" smtClean="0"/>
              <a:t>10/27/2015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3753A0-AC31-456D-9996-3D3D04D3C5FD}" type="slidenum">
              <a:rPr lang="en-US" smtClean="0"/>
              <a:t>‹#›</a:t>
            </a:fld>
            <a:endParaRPr lang="en-US"/>
          </a:p>
        </p:txBody>
      </p:sp>
    </p:spTree>
    <p:extLst>
      <p:ext uri="{BB962C8B-B14F-4D97-AF65-F5344CB8AC3E}">
        <p14:creationId xmlns:p14="http://schemas.microsoft.com/office/powerpoint/2010/main" val="2227905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2D352CA-0488-4107-B417-63A588798DDC}" type="datetimeFigureOut">
              <a:rPr lang="en-US" smtClean="0"/>
              <a:t>10/27/2015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3753A0-AC31-456D-9996-3D3D04D3C5FD}" type="slidenum">
              <a:rPr lang="en-US" smtClean="0"/>
              <a:t>‹#›</a:t>
            </a:fld>
            <a:endParaRPr lang="en-US"/>
          </a:p>
        </p:txBody>
      </p:sp>
    </p:spTree>
    <p:extLst>
      <p:ext uri="{BB962C8B-B14F-4D97-AF65-F5344CB8AC3E}">
        <p14:creationId xmlns:p14="http://schemas.microsoft.com/office/powerpoint/2010/main" val="2435372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D352CA-0488-4107-B417-63A588798DDC}" type="datetimeFigureOut">
              <a:rPr lang="en-US" smtClean="0"/>
              <a:t>10/27/2015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3753A0-AC31-456D-9996-3D3D04D3C5FD}" type="slidenum">
              <a:rPr lang="en-US" smtClean="0"/>
              <a:t>‹#›</a:t>
            </a:fld>
            <a:endParaRPr lang="en-US"/>
          </a:p>
        </p:txBody>
      </p:sp>
    </p:spTree>
    <p:extLst>
      <p:ext uri="{BB962C8B-B14F-4D97-AF65-F5344CB8AC3E}">
        <p14:creationId xmlns:p14="http://schemas.microsoft.com/office/powerpoint/2010/main" val="3779742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D352CA-0488-4107-B417-63A588798DDC}" type="datetimeFigureOut">
              <a:rPr lang="en-US" smtClean="0"/>
              <a:t>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3753A0-AC31-456D-9996-3D3D04D3C5FD}" type="slidenum">
              <a:rPr lang="en-US" smtClean="0"/>
              <a:t>‹#›</a:t>
            </a:fld>
            <a:endParaRPr lang="en-US"/>
          </a:p>
        </p:txBody>
      </p:sp>
    </p:spTree>
    <p:extLst>
      <p:ext uri="{BB962C8B-B14F-4D97-AF65-F5344CB8AC3E}">
        <p14:creationId xmlns:p14="http://schemas.microsoft.com/office/powerpoint/2010/main" val="1505602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D352CA-0488-4107-B417-63A588798DDC}" type="datetimeFigureOut">
              <a:rPr lang="en-US" smtClean="0"/>
              <a:t>10/27/2015</a:t>
            </a:fld>
            <a:endParaRPr lang="en-US"/>
          </a:p>
        </p:txBody>
      </p:sp>
      <p:sp>
        <p:nvSpPr>
          <p:cNvPr id="6" name="Footer Placeholder 5"/>
          <p:cNvSpPr>
            <a:spLocks noGrp="1"/>
          </p:cNvSpPr>
          <p:nvPr>
            <p:ph type="ftr" sz="quarter" idx="11"/>
          </p:nvPr>
        </p:nvSpPr>
        <p:spPr>
          <a:xfrm>
            <a:off x="533400" y="6172200"/>
            <a:ext cx="5811724" cy="365125"/>
          </a:xfrm>
        </p:spPr>
        <p:txBody>
          <a:bodyPr/>
          <a:lstStyle/>
          <a:p>
            <a:endParaRPr lang="en-US"/>
          </a:p>
        </p:txBody>
      </p:sp>
      <p:sp>
        <p:nvSpPr>
          <p:cNvPr id="7" name="Slide Number Placeholder 6"/>
          <p:cNvSpPr>
            <a:spLocks noGrp="1"/>
          </p:cNvSpPr>
          <p:nvPr>
            <p:ph type="sldNum" sz="quarter" idx="12"/>
          </p:nvPr>
        </p:nvSpPr>
        <p:spPr/>
        <p:txBody>
          <a:bodyPr/>
          <a:lstStyle/>
          <a:p>
            <a:fld id="{1A3753A0-AC31-456D-9996-3D3D04D3C5FD}" type="slidenum">
              <a:rPr lang="en-US" smtClean="0"/>
              <a:t>‹#›</a:t>
            </a:fld>
            <a:endParaRPr lang="en-US"/>
          </a:p>
        </p:txBody>
      </p:sp>
    </p:spTree>
    <p:extLst>
      <p:ext uri="{BB962C8B-B14F-4D97-AF65-F5344CB8AC3E}">
        <p14:creationId xmlns:p14="http://schemas.microsoft.com/office/powerpoint/2010/main" val="1630683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02D352CA-0488-4107-B417-63A588798DDC}" type="datetimeFigureOut">
              <a:rPr lang="en-US" smtClean="0"/>
              <a:t>10/27/2015</a:t>
            </a:fld>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1A3753A0-AC31-456D-9996-3D3D04D3C5FD}" type="slidenum">
              <a:rPr lang="en-US" smtClean="0"/>
              <a:t>‹#›</a:t>
            </a:fld>
            <a:endParaRPr lang="en-US"/>
          </a:p>
        </p:txBody>
      </p:sp>
    </p:spTree>
    <p:extLst>
      <p:ext uri="{BB962C8B-B14F-4D97-AF65-F5344CB8AC3E}">
        <p14:creationId xmlns:p14="http://schemas.microsoft.com/office/powerpoint/2010/main" val="1925882706"/>
      </p:ext>
    </p:extLst>
  </p:cSld>
  <p:clrMap bg1="dk1" tx1="lt1" bg2="dk2" tx2="lt2" accent1="accent1" accent2="accent2" accent3="accent3" accent4="accent4" accent5="accent5" accent6="accent6" hlink="hlink" folHlink="folHlink"/>
  <p:sldLayoutIdLst>
    <p:sldLayoutId id="2147484075" r:id="rId1"/>
    <p:sldLayoutId id="2147484076" r:id="rId2"/>
    <p:sldLayoutId id="2147484077" r:id="rId3"/>
    <p:sldLayoutId id="2147484078" r:id="rId4"/>
    <p:sldLayoutId id="2147484079" r:id="rId5"/>
    <p:sldLayoutId id="2147484080" r:id="rId6"/>
    <p:sldLayoutId id="2147484081" r:id="rId7"/>
    <p:sldLayoutId id="2147484082" r:id="rId8"/>
    <p:sldLayoutId id="2147484083" r:id="rId9"/>
    <p:sldLayoutId id="2147484084" r:id="rId10"/>
    <p:sldLayoutId id="2147484085" r:id="rId11"/>
    <p:sldLayoutId id="2147484086" r:id="rId12"/>
    <p:sldLayoutId id="2147484087" r:id="rId13"/>
    <p:sldLayoutId id="2147484088" r:id="rId14"/>
    <p:sldLayoutId id="2147484089" r:id="rId15"/>
    <p:sldLayoutId id="2147484090" r:id="rId16"/>
    <p:sldLayoutId id="2147484091"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004"/>
            <a:ext cx="9008853" cy="914400"/>
          </a:xfrm>
        </p:spPr>
        <p:txBody>
          <a:bodyPr>
            <a:normAutofit fontScale="90000"/>
          </a:bodyPr>
          <a:lstStyle/>
          <a:p>
            <a:pPr algn="ctr"/>
            <a:r>
              <a:rPr lang="en-US" sz="4400" b="1" i="1" u="sng" dirty="0" smtClean="0"/>
              <a:t>6</a:t>
            </a:r>
            <a:r>
              <a:rPr lang="en-US" sz="4400" b="1" i="1" u="sng" baseline="30000" dirty="0" smtClean="0"/>
              <a:t>th</a:t>
            </a:r>
            <a:r>
              <a:rPr lang="en-US" sz="4400" b="1" i="1" u="sng" dirty="0" smtClean="0"/>
              <a:t> Grade Language Arts</a:t>
            </a:r>
            <a:r>
              <a:rPr lang="en-US" sz="4400" b="1" i="1" dirty="0"/>
              <a:t> </a:t>
            </a:r>
            <a:r>
              <a:rPr lang="en-US" sz="4400" b="1" i="1" dirty="0" smtClean="0"/>
              <a:t>– </a:t>
            </a:r>
            <a:r>
              <a:rPr lang="en-US" sz="2800" b="1" dirty="0" smtClean="0">
                <a:solidFill>
                  <a:schemeClr val="bg1"/>
                </a:solidFill>
              </a:rPr>
              <a:t>10/27/15</a:t>
            </a:r>
            <a:br>
              <a:rPr lang="en-US" sz="2800" b="1" dirty="0" smtClean="0">
                <a:solidFill>
                  <a:schemeClr val="bg1"/>
                </a:solidFill>
              </a:rPr>
            </a:br>
            <a:r>
              <a:rPr lang="en-US" sz="2800" b="1" dirty="0" smtClean="0">
                <a:solidFill>
                  <a:srgbClr val="00FFFF"/>
                </a:solidFill>
              </a:rPr>
              <a:t>opening session</a:t>
            </a:r>
            <a:endParaRPr lang="en-US" sz="4400" b="1" dirty="0">
              <a:solidFill>
                <a:srgbClr val="00FFFF"/>
              </a:solidFill>
            </a:endParaRPr>
          </a:p>
        </p:txBody>
      </p:sp>
      <p:sp>
        <p:nvSpPr>
          <p:cNvPr id="3" name="Content Placeholder 2"/>
          <p:cNvSpPr>
            <a:spLocks noGrp="1"/>
          </p:cNvSpPr>
          <p:nvPr>
            <p:ph idx="1"/>
          </p:nvPr>
        </p:nvSpPr>
        <p:spPr>
          <a:xfrm>
            <a:off x="228600" y="1066800"/>
            <a:ext cx="8077200" cy="5638800"/>
          </a:xfrm>
          <a:ln>
            <a:noFill/>
          </a:ln>
        </p:spPr>
        <p:txBody>
          <a:bodyPr>
            <a:normAutofit/>
          </a:bodyPr>
          <a:lstStyle/>
          <a:p>
            <a:pPr marL="36576" indent="0" algn="ctr">
              <a:buNone/>
            </a:pPr>
            <a:r>
              <a:rPr lang="en-US" sz="3400" b="1" dirty="0" smtClean="0">
                <a:solidFill>
                  <a:srgbClr val="FFFF00"/>
                </a:solidFill>
                <a:latin typeface="Copperplate Gothic Bold" panose="020E0705020206020404" pitchFamily="34" charset="0"/>
              </a:rPr>
              <a:t>We did not meet today because of 8</a:t>
            </a:r>
            <a:r>
              <a:rPr lang="en-US" sz="3400" b="1" baseline="30000" dirty="0" smtClean="0">
                <a:solidFill>
                  <a:srgbClr val="FFFF00"/>
                </a:solidFill>
                <a:latin typeface="Copperplate Gothic Bold" panose="020E0705020206020404" pitchFamily="34" charset="0"/>
              </a:rPr>
              <a:t>th</a:t>
            </a:r>
            <a:r>
              <a:rPr lang="en-US" sz="3400" b="1" dirty="0" smtClean="0">
                <a:solidFill>
                  <a:srgbClr val="FFFF00"/>
                </a:solidFill>
                <a:latin typeface="Copperplate Gothic Bold" panose="020E0705020206020404" pitchFamily="34" charset="0"/>
              </a:rPr>
              <a:t> grade testing and  modified schedules. See you tomorrow! </a:t>
            </a:r>
            <a:endParaRPr lang="en-US" sz="3300" b="1" u="sng" dirty="0" smtClean="0">
              <a:solidFill>
                <a:srgbClr val="009900"/>
              </a:solidFill>
              <a:latin typeface="Narkisim" panose="020E0502050101010101" pitchFamily="34" charset="-79"/>
              <a:cs typeface="Narkisim" panose="020E0502050101010101" pitchFamily="34" charset="-79"/>
            </a:endParaRPr>
          </a:p>
        </p:txBody>
      </p:sp>
    </p:spTree>
    <p:extLst>
      <p:ext uri="{BB962C8B-B14F-4D97-AF65-F5344CB8AC3E}">
        <p14:creationId xmlns:p14="http://schemas.microsoft.com/office/powerpoint/2010/main" val="40465695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fontScale="90000"/>
          </a:bodyPr>
          <a:lstStyle/>
          <a:p>
            <a:pPr algn="ctr"/>
            <a:r>
              <a:rPr lang="en-US" sz="4000" b="1" i="1" dirty="0" smtClean="0">
                <a:solidFill>
                  <a:srgbClr val="FFFF00"/>
                </a:solidFill>
              </a:rPr>
              <a:t>      </a:t>
            </a:r>
            <a:r>
              <a:rPr lang="en-US" sz="4000" b="1" i="1" u="sng" dirty="0" smtClean="0"/>
              <a:t>8</a:t>
            </a:r>
            <a:r>
              <a:rPr lang="en-US" sz="4000" b="1" i="1" u="sng" baseline="30000" dirty="0" smtClean="0"/>
              <a:t>th</a:t>
            </a:r>
            <a:r>
              <a:rPr lang="en-US" sz="4000" b="1" i="1" u="sng" dirty="0" smtClean="0"/>
              <a:t> </a:t>
            </a:r>
            <a:r>
              <a:rPr lang="en-US" sz="4000" b="1" i="1" u="sng" dirty="0"/>
              <a:t>Grade Language Arts</a:t>
            </a:r>
            <a:r>
              <a:rPr lang="en-US" sz="4000" b="1" i="1" dirty="0"/>
              <a:t> – </a:t>
            </a:r>
            <a:r>
              <a:rPr lang="en-US" sz="2400" b="1" dirty="0" smtClean="0">
                <a:solidFill>
                  <a:schemeClr val="bg1"/>
                </a:solidFill>
              </a:rPr>
              <a:t>10/27/15</a:t>
            </a:r>
            <a:r>
              <a:rPr lang="en-US" sz="2400" b="1" dirty="0">
                <a:solidFill>
                  <a:schemeClr val="bg1"/>
                </a:solidFill>
              </a:rPr>
              <a:t/>
            </a:r>
            <a:br>
              <a:rPr lang="en-US" sz="2400" b="1" dirty="0">
                <a:solidFill>
                  <a:schemeClr val="bg1"/>
                </a:solidFill>
              </a:rPr>
            </a:br>
            <a:r>
              <a:rPr lang="en-US" sz="2400" b="1" dirty="0">
                <a:solidFill>
                  <a:srgbClr val="00FFFF"/>
                </a:solidFill>
              </a:rPr>
              <a:t>opening session</a:t>
            </a:r>
            <a:endParaRPr lang="en-US" sz="4000" b="1" dirty="0">
              <a:solidFill>
                <a:srgbClr val="FFFF00"/>
              </a:solidFill>
            </a:endParaRPr>
          </a:p>
        </p:txBody>
      </p:sp>
      <p:sp>
        <p:nvSpPr>
          <p:cNvPr id="3" name="Content Placeholder 2"/>
          <p:cNvSpPr>
            <a:spLocks noGrp="1"/>
          </p:cNvSpPr>
          <p:nvPr>
            <p:ph idx="1"/>
          </p:nvPr>
        </p:nvSpPr>
        <p:spPr>
          <a:xfrm>
            <a:off x="0" y="1066800"/>
            <a:ext cx="9067800" cy="5486400"/>
          </a:xfrm>
        </p:spPr>
        <p:txBody>
          <a:bodyPr>
            <a:noAutofit/>
          </a:bodyPr>
          <a:lstStyle/>
          <a:p>
            <a:pPr marL="36576" lvl="0" indent="0" algn="ctr">
              <a:buClr>
                <a:prstClr val="white"/>
              </a:buClr>
              <a:buNone/>
            </a:pPr>
            <a:r>
              <a:rPr lang="en-US" sz="3600" b="1" dirty="0" smtClean="0">
                <a:solidFill>
                  <a:srgbClr val="FFFF00"/>
                </a:solidFill>
                <a:latin typeface="Copperplate Gothic Bold" panose="020E0705020206020404" pitchFamily="34" charset="0"/>
              </a:rPr>
              <a:t>We did not meet today because the 8</a:t>
            </a:r>
            <a:r>
              <a:rPr lang="en-US" sz="3600" b="1" baseline="30000" dirty="0" smtClean="0">
                <a:solidFill>
                  <a:srgbClr val="FFFF00"/>
                </a:solidFill>
                <a:latin typeface="Copperplate Gothic Bold" panose="020E0705020206020404" pitchFamily="34" charset="0"/>
              </a:rPr>
              <a:t>th</a:t>
            </a:r>
            <a:r>
              <a:rPr lang="en-US" sz="3600" b="1" dirty="0" smtClean="0">
                <a:solidFill>
                  <a:srgbClr val="FFFF00"/>
                </a:solidFill>
                <a:latin typeface="Copperplate Gothic Bold" panose="020E0705020206020404" pitchFamily="34" charset="0"/>
              </a:rPr>
              <a:t> graders took the </a:t>
            </a:r>
            <a:r>
              <a:rPr lang="en-US" sz="3600" b="1" dirty="0" err="1" smtClean="0">
                <a:solidFill>
                  <a:srgbClr val="FFFF00"/>
                </a:solidFill>
                <a:latin typeface="Copperplate Gothic Bold" panose="020E0705020206020404" pitchFamily="34" charset="0"/>
              </a:rPr>
              <a:t>Psat</a:t>
            </a:r>
            <a:r>
              <a:rPr lang="en-US" sz="3600" b="1" dirty="0" smtClean="0">
                <a:solidFill>
                  <a:srgbClr val="FFFF00"/>
                </a:solidFill>
                <a:latin typeface="Copperplate Gothic Bold" panose="020E0705020206020404" pitchFamily="34" charset="0"/>
              </a:rPr>
              <a:t>. See you tomorrow!!</a:t>
            </a:r>
            <a:endParaRPr lang="en-US" sz="3600" b="1" dirty="0">
              <a:solidFill>
                <a:srgbClr val="00FFFF"/>
              </a:solidFill>
              <a:latin typeface="Narkisim" panose="020E0502050101010101" pitchFamily="34" charset="-79"/>
              <a:cs typeface="Narkisim" panose="020E0502050101010101" pitchFamily="34" charset="-79"/>
            </a:endParaRPr>
          </a:p>
          <a:p>
            <a:endParaRPr lang="en-US" sz="1200" b="1" dirty="0" smtClean="0"/>
          </a:p>
        </p:txBody>
      </p:sp>
    </p:spTree>
    <p:extLst>
      <p:ext uri="{BB962C8B-B14F-4D97-AF65-F5344CB8AC3E}">
        <p14:creationId xmlns:p14="http://schemas.microsoft.com/office/powerpoint/2010/main" val="29176248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7253" y="76200"/>
            <a:ext cx="9008853" cy="914400"/>
          </a:xfrm>
          <a:prstGeom prst="rect">
            <a:avLst/>
          </a:prstGeom>
          <a:effectLst/>
        </p:spPr>
        <p:txBody>
          <a:bodyPr vert="horz" lIns="91440" tIns="45720" rIns="91440" bIns="45720" rtlCol="0" anchor="ctr">
            <a:normAutofit fontScale="90000" lnSpcReduction="20000"/>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400" b="1" i="1" u="sng" dirty="0"/>
              <a:t>7</a:t>
            </a:r>
            <a:r>
              <a:rPr lang="en-US" sz="4400" b="1" i="1" u="sng" baseline="30000" dirty="0" smtClean="0"/>
              <a:t>th</a:t>
            </a:r>
            <a:r>
              <a:rPr lang="en-US" sz="4400" b="1" i="1" u="sng" dirty="0" smtClean="0"/>
              <a:t> Grade Language Arts</a:t>
            </a:r>
            <a:r>
              <a:rPr lang="en-US" sz="4400" b="1" i="1" dirty="0" smtClean="0"/>
              <a:t> – </a:t>
            </a:r>
            <a:r>
              <a:rPr lang="en-US" sz="2800" b="1" dirty="0" smtClean="0">
                <a:solidFill>
                  <a:schemeClr val="bg1"/>
                </a:solidFill>
              </a:rPr>
              <a:t>10/27/15</a:t>
            </a:r>
            <a:br>
              <a:rPr lang="en-US" sz="2800" b="1" dirty="0" smtClean="0">
                <a:solidFill>
                  <a:schemeClr val="bg1"/>
                </a:solidFill>
              </a:rPr>
            </a:br>
            <a:r>
              <a:rPr lang="en-US" sz="2800" b="1" dirty="0" smtClean="0">
                <a:solidFill>
                  <a:srgbClr val="00FFFF"/>
                </a:solidFill>
              </a:rPr>
              <a:t>opening session</a:t>
            </a:r>
            <a:endParaRPr lang="en-US" sz="4400" b="1" dirty="0">
              <a:solidFill>
                <a:srgbClr val="00FFFF"/>
              </a:solidFill>
            </a:endParaRPr>
          </a:p>
        </p:txBody>
      </p:sp>
      <p:sp>
        <p:nvSpPr>
          <p:cNvPr id="5" name="Content Placeholder 2"/>
          <p:cNvSpPr>
            <a:spLocks noGrp="1"/>
          </p:cNvSpPr>
          <p:nvPr>
            <p:ph idx="1"/>
          </p:nvPr>
        </p:nvSpPr>
        <p:spPr>
          <a:xfrm>
            <a:off x="152400" y="1066800"/>
            <a:ext cx="8077200" cy="5257800"/>
          </a:xfrm>
          <a:ln>
            <a:noFill/>
          </a:ln>
        </p:spPr>
        <p:txBody>
          <a:bodyPr>
            <a:normAutofit/>
          </a:bodyPr>
          <a:lstStyle/>
          <a:p>
            <a:pPr marL="36576" indent="0" algn="ctr">
              <a:buNone/>
            </a:pPr>
            <a:r>
              <a:rPr lang="en-US" sz="3400" b="1" dirty="0" smtClean="0">
                <a:solidFill>
                  <a:srgbClr val="FFFF00"/>
                </a:solidFill>
                <a:latin typeface="Copperplate Gothic Bold" panose="020E0705020206020404" pitchFamily="34" charset="0"/>
              </a:rPr>
              <a:t>SIT IN YOUR SEATS.	</a:t>
            </a:r>
            <a:endParaRPr lang="en-US" sz="3400" b="1" u="sng" dirty="0" smtClean="0">
              <a:solidFill>
                <a:srgbClr val="00FFFF"/>
              </a:solidFill>
              <a:latin typeface="Eras Bold ITC" panose="020B0907030504020204" pitchFamily="34" charset="0"/>
            </a:endParaRPr>
          </a:p>
          <a:p>
            <a:r>
              <a:rPr lang="en-US" sz="3400" b="1" u="sng" dirty="0" smtClean="0">
                <a:solidFill>
                  <a:srgbClr val="FFCCFF"/>
                </a:solidFill>
                <a:latin typeface="Eras Bold ITC" panose="020B0907030504020204" pitchFamily="34" charset="0"/>
              </a:rPr>
              <a:t>Place your agenda on my table</a:t>
            </a:r>
          </a:p>
          <a:p>
            <a:pPr>
              <a:lnSpc>
                <a:spcPct val="110000"/>
              </a:lnSpc>
              <a:spcBef>
                <a:spcPts val="0"/>
              </a:spcBef>
            </a:pPr>
            <a:r>
              <a:rPr lang="en-US" sz="3200" b="1" dirty="0" smtClean="0">
                <a:solidFill>
                  <a:srgbClr val="99FF66"/>
                </a:solidFill>
                <a:latin typeface="Times New Roman" panose="02020603050405020304" pitchFamily="18" charset="0"/>
                <a:cs typeface="Times New Roman" panose="02020603050405020304" pitchFamily="18" charset="0"/>
              </a:rPr>
              <a:t>Get your folder and your book</a:t>
            </a:r>
          </a:p>
          <a:p>
            <a:pPr>
              <a:lnSpc>
                <a:spcPct val="110000"/>
              </a:lnSpc>
              <a:spcBef>
                <a:spcPts val="0"/>
              </a:spcBef>
            </a:pPr>
            <a:r>
              <a:rPr lang="en-US" sz="3200" b="1" dirty="0" smtClean="0">
                <a:solidFill>
                  <a:srgbClr val="FFFF00"/>
                </a:solidFill>
                <a:latin typeface="Times New Roman" panose="02020603050405020304" pitchFamily="18" charset="0"/>
                <a:cs typeface="Times New Roman" panose="02020603050405020304" pitchFamily="18" charset="0"/>
              </a:rPr>
              <a:t>Mr. Dean pass out the writing journals </a:t>
            </a:r>
          </a:p>
          <a:p>
            <a:pPr lvl="2">
              <a:lnSpc>
                <a:spcPct val="110000"/>
              </a:lnSpc>
              <a:spcBef>
                <a:spcPts val="0"/>
              </a:spcBef>
            </a:pPr>
            <a:r>
              <a:rPr lang="en-US" sz="3100" b="1" dirty="0" smtClean="0">
                <a:solidFill>
                  <a:srgbClr val="00B0F0"/>
                </a:solidFill>
                <a:latin typeface="Times New Roman" panose="02020603050405020304" pitchFamily="18" charset="0"/>
                <a:cs typeface="Times New Roman" panose="02020603050405020304" pitchFamily="18" charset="0"/>
              </a:rPr>
              <a:t>Turn to the next blank page and write the date it in the upper left </a:t>
            </a:r>
            <a:r>
              <a:rPr lang="en-US" sz="3100" b="1" dirty="0" smtClean="0">
                <a:solidFill>
                  <a:srgbClr val="00B0F0"/>
                </a:solidFill>
                <a:latin typeface="Times New Roman" panose="02020603050405020304" pitchFamily="18" charset="0"/>
                <a:cs typeface="Times New Roman" panose="02020603050405020304" pitchFamily="18" charset="0"/>
              </a:rPr>
              <a:t>corner</a:t>
            </a:r>
          </a:p>
          <a:p>
            <a:pPr lvl="2">
              <a:lnSpc>
                <a:spcPct val="110000"/>
              </a:lnSpc>
              <a:spcBef>
                <a:spcPts val="0"/>
              </a:spcBef>
            </a:pPr>
            <a:r>
              <a:rPr lang="en-US" sz="3100" b="1" dirty="0" smtClean="0">
                <a:solidFill>
                  <a:srgbClr val="FFFF00"/>
                </a:solidFill>
                <a:latin typeface="Times New Roman" panose="02020603050405020304" pitchFamily="18" charset="0"/>
                <a:cs typeface="Times New Roman" panose="02020603050405020304" pitchFamily="18" charset="0"/>
              </a:rPr>
              <a:t>Line up your prompt</a:t>
            </a:r>
            <a:endParaRPr lang="en-US" sz="3100" b="1" dirty="0" smtClean="0">
              <a:solidFill>
                <a:srgbClr val="FFFF00"/>
              </a:solidFill>
              <a:latin typeface="Times New Roman" panose="02020603050405020304" pitchFamily="18" charset="0"/>
              <a:cs typeface="Times New Roman" panose="02020603050405020304" pitchFamily="18" charset="0"/>
            </a:endParaRPr>
          </a:p>
          <a:p>
            <a:pPr lvl="2">
              <a:lnSpc>
                <a:spcPct val="110000"/>
              </a:lnSpc>
              <a:spcBef>
                <a:spcPts val="0"/>
              </a:spcBef>
            </a:pPr>
            <a:r>
              <a:rPr lang="en-US" sz="3100" b="1" dirty="0" smtClean="0">
                <a:solidFill>
                  <a:srgbClr val="00FFFF"/>
                </a:solidFill>
                <a:latin typeface="Times New Roman" panose="02020603050405020304" pitchFamily="18" charset="0"/>
                <a:cs typeface="Times New Roman" panose="02020603050405020304" pitchFamily="18" charset="0"/>
              </a:rPr>
              <a:t>5 minute writing prompt</a:t>
            </a:r>
            <a:endParaRPr lang="en-US" sz="3100" b="1" dirty="0" smtClean="0">
              <a:solidFill>
                <a:srgbClr val="00FFFF"/>
              </a:solidFill>
              <a:latin typeface="Narkisim" panose="020E0502050101010101" pitchFamily="34" charset="-79"/>
              <a:cs typeface="Narkisim" panose="020E0502050101010101" pitchFamily="34" charset="-79"/>
            </a:endParaRPr>
          </a:p>
        </p:txBody>
      </p:sp>
    </p:spTree>
    <p:extLst>
      <p:ext uri="{BB962C8B-B14F-4D97-AF65-F5344CB8AC3E}">
        <p14:creationId xmlns:p14="http://schemas.microsoft.com/office/powerpoint/2010/main" val="1813306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pPr algn="ctr"/>
            <a:r>
              <a:rPr lang="en-US" sz="4400" b="1" i="1" u="sng" dirty="0" smtClean="0"/>
              <a:t>Language Arts</a:t>
            </a:r>
            <a:r>
              <a:rPr lang="en-US" sz="4400" b="1" i="1" dirty="0" smtClean="0"/>
              <a:t> –</a:t>
            </a:r>
            <a:r>
              <a:rPr lang="en-US" sz="4400" b="1" dirty="0">
                <a:solidFill>
                  <a:srgbClr val="00FFFF"/>
                </a:solidFill>
              </a:rPr>
              <a:t>	</a:t>
            </a:r>
            <a:r>
              <a:rPr lang="en-US" sz="2800" b="1" dirty="0" smtClean="0">
                <a:solidFill>
                  <a:srgbClr val="00FFFF"/>
                </a:solidFill>
              </a:rPr>
              <a:t>10/27/15 </a:t>
            </a:r>
            <a:br>
              <a:rPr lang="en-US" sz="2800" b="1" dirty="0" smtClean="0">
                <a:solidFill>
                  <a:srgbClr val="00FFFF"/>
                </a:solidFill>
              </a:rPr>
            </a:br>
            <a:r>
              <a:rPr lang="en-US" sz="2800" b="1" dirty="0" smtClean="0">
                <a:solidFill>
                  <a:srgbClr val="00FFFF"/>
                </a:solidFill>
              </a:rPr>
              <a:t>Work session</a:t>
            </a:r>
            <a:endParaRPr lang="en-US" sz="4400" b="1" dirty="0">
              <a:solidFill>
                <a:srgbClr val="00FFFF"/>
              </a:solidFill>
            </a:endParaRPr>
          </a:p>
        </p:txBody>
      </p:sp>
      <p:sp>
        <p:nvSpPr>
          <p:cNvPr id="3" name="Content Placeholder 2"/>
          <p:cNvSpPr>
            <a:spLocks noGrp="1"/>
          </p:cNvSpPr>
          <p:nvPr>
            <p:ph idx="1"/>
          </p:nvPr>
        </p:nvSpPr>
        <p:spPr>
          <a:xfrm>
            <a:off x="-32084" y="1143000"/>
            <a:ext cx="9144000" cy="5715000"/>
          </a:xfrm>
        </p:spPr>
        <p:txBody>
          <a:bodyPr>
            <a:normAutofit/>
          </a:bodyPr>
          <a:lstStyle/>
          <a:p>
            <a:r>
              <a:rPr lang="en-US" sz="1600" b="1" u="sng" dirty="0">
                <a:solidFill>
                  <a:srgbClr val="FFFF00"/>
                </a:solidFill>
              </a:rPr>
              <a:t>Essential </a:t>
            </a:r>
            <a:r>
              <a:rPr lang="en-US" sz="1600" b="1" u="sng" dirty="0" smtClean="0">
                <a:solidFill>
                  <a:srgbClr val="FFFF00"/>
                </a:solidFill>
              </a:rPr>
              <a:t>Question:</a:t>
            </a:r>
            <a:r>
              <a:rPr lang="en-US" sz="1600" dirty="0">
                <a:solidFill>
                  <a:srgbClr val="FFFF00"/>
                </a:solidFill>
              </a:rPr>
              <a:t> •	How do authors use compare/contrast to help readers understand information? How do readers use signal words to identify compare/contrast? How can a Thinking Map be used to compare and contrast? How can I use context clues to comprehend the meaning of a word within context? How can using a variety of sentences within my writing make my writing more </a:t>
            </a:r>
            <a:r>
              <a:rPr lang="en-US" sz="1600" dirty="0" smtClean="0">
                <a:solidFill>
                  <a:srgbClr val="FFFF00"/>
                </a:solidFill>
              </a:rPr>
              <a:t>interesting?</a:t>
            </a:r>
            <a:endParaRPr lang="en-US" sz="1600" u="sng" dirty="0"/>
          </a:p>
          <a:p>
            <a:r>
              <a:rPr lang="en-US" sz="1600" b="1" u="sng" dirty="0">
                <a:solidFill>
                  <a:srgbClr val="00FFFF"/>
                </a:solidFill>
              </a:rPr>
              <a:t>Standard</a:t>
            </a:r>
            <a:r>
              <a:rPr lang="en-US" sz="1600" b="1" dirty="0">
                <a:solidFill>
                  <a:srgbClr val="00FFFF"/>
                </a:solidFill>
              </a:rPr>
              <a:t>:  </a:t>
            </a:r>
            <a:r>
              <a:rPr lang="en-US" sz="1600" b="1" i="1" dirty="0">
                <a:solidFill>
                  <a:srgbClr val="00FFFF"/>
                </a:solidFill>
              </a:rPr>
              <a:t>ELAGSE7RL1 </a:t>
            </a:r>
            <a:r>
              <a:rPr lang="en-US" sz="1600" b="1" i="1" dirty="0" smtClean="0">
                <a:solidFill>
                  <a:srgbClr val="00FFFF"/>
                </a:solidFill>
              </a:rPr>
              <a:t>- Cite </a:t>
            </a:r>
            <a:r>
              <a:rPr lang="en-US" sz="1600" b="1" i="1" dirty="0">
                <a:solidFill>
                  <a:srgbClr val="00FFFF"/>
                </a:solidFill>
              </a:rPr>
              <a:t>several pieces of textual evidence to support analysis of what the text says explicitly as well as inferences drawn from the text</a:t>
            </a:r>
            <a:r>
              <a:rPr lang="en-US" sz="1600" b="1" i="1" dirty="0" smtClean="0">
                <a:solidFill>
                  <a:srgbClr val="00FFFF"/>
                </a:solidFill>
              </a:rPr>
              <a:t>.</a:t>
            </a:r>
          </a:p>
          <a:p>
            <a:r>
              <a:rPr lang="en-US" sz="1600" b="1" u="sng" dirty="0" smtClean="0">
                <a:solidFill>
                  <a:srgbClr val="00FFFF"/>
                </a:solidFill>
              </a:rPr>
              <a:t>Standard</a:t>
            </a:r>
            <a:r>
              <a:rPr lang="en-US" sz="1600" b="1" dirty="0">
                <a:solidFill>
                  <a:srgbClr val="00FFFF"/>
                </a:solidFill>
              </a:rPr>
              <a:t>:  </a:t>
            </a:r>
            <a:r>
              <a:rPr lang="en-US" sz="1600" b="1" i="1" dirty="0" smtClean="0">
                <a:solidFill>
                  <a:srgbClr val="00FFFF"/>
                </a:solidFill>
              </a:rPr>
              <a:t>ELAGSE7RL2</a:t>
            </a:r>
            <a:r>
              <a:rPr lang="en-US" sz="1600" b="1" i="1" dirty="0">
                <a:solidFill>
                  <a:srgbClr val="00FFFF"/>
                </a:solidFill>
              </a:rPr>
              <a:t>–  </a:t>
            </a:r>
            <a:r>
              <a:rPr lang="en-US" sz="1600" b="1" i="1" dirty="0" smtClean="0">
                <a:solidFill>
                  <a:srgbClr val="00FFFF"/>
                </a:solidFill>
              </a:rPr>
              <a:t>Determine </a:t>
            </a:r>
            <a:r>
              <a:rPr lang="en-US" sz="1600" b="1" i="1" dirty="0">
                <a:solidFill>
                  <a:srgbClr val="00FFFF"/>
                </a:solidFill>
              </a:rPr>
              <a:t>a theme and/or central idea of a text and analyze its development over the course of the text; provide an objective summary of the text. </a:t>
            </a:r>
            <a:endParaRPr lang="en-US" sz="1600" b="1" i="1" dirty="0" smtClean="0">
              <a:solidFill>
                <a:srgbClr val="00FFFF"/>
              </a:solidFill>
            </a:endParaRPr>
          </a:p>
          <a:p>
            <a:r>
              <a:rPr lang="en-US" sz="1600" b="1" u="sng" dirty="0" smtClean="0">
                <a:solidFill>
                  <a:srgbClr val="00FFFF"/>
                </a:solidFill>
              </a:rPr>
              <a:t>Standard</a:t>
            </a:r>
            <a:r>
              <a:rPr lang="en-US" sz="1600" b="1" dirty="0">
                <a:solidFill>
                  <a:srgbClr val="00FFFF"/>
                </a:solidFill>
              </a:rPr>
              <a:t>:  </a:t>
            </a:r>
            <a:r>
              <a:rPr lang="en-US" sz="1600" b="1" i="1" dirty="0" smtClean="0">
                <a:solidFill>
                  <a:srgbClr val="00FFFF"/>
                </a:solidFill>
              </a:rPr>
              <a:t>ELAGSE7RL3</a:t>
            </a:r>
            <a:r>
              <a:rPr lang="en-US" sz="1600" b="1" i="1" dirty="0">
                <a:solidFill>
                  <a:srgbClr val="00FFFF"/>
                </a:solidFill>
              </a:rPr>
              <a:t>– </a:t>
            </a:r>
            <a:r>
              <a:rPr lang="en-US" sz="1600" b="1" i="1" dirty="0" smtClean="0">
                <a:solidFill>
                  <a:srgbClr val="00FFFF"/>
                </a:solidFill>
              </a:rPr>
              <a:t>Analyze </a:t>
            </a:r>
            <a:r>
              <a:rPr lang="en-US" sz="1600" b="1" i="1" dirty="0">
                <a:solidFill>
                  <a:srgbClr val="00FFFF"/>
                </a:solidFill>
              </a:rPr>
              <a:t>how particular elements of a story or drama interact (e.g., how settings shape the characters or plot</a:t>
            </a:r>
            <a:r>
              <a:rPr lang="en-US" sz="1600" b="1" i="1" dirty="0" smtClean="0">
                <a:solidFill>
                  <a:srgbClr val="00FFFF"/>
                </a:solidFill>
              </a:rPr>
              <a:t>).</a:t>
            </a:r>
          </a:p>
          <a:p>
            <a:r>
              <a:rPr lang="en-US" sz="1600" b="1" i="1" u="sng" dirty="0" smtClean="0">
                <a:solidFill>
                  <a:srgbClr val="00FFFF"/>
                </a:solidFill>
              </a:rPr>
              <a:t>Standard</a:t>
            </a:r>
            <a:r>
              <a:rPr lang="en-US" sz="1600" b="1" i="1" dirty="0">
                <a:solidFill>
                  <a:srgbClr val="00FFFF"/>
                </a:solidFill>
              </a:rPr>
              <a:t>: ELASE7RL7 - </a:t>
            </a:r>
            <a:r>
              <a:rPr lang="en-US" sz="1600" b="1" i="1" dirty="0" smtClean="0">
                <a:solidFill>
                  <a:srgbClr val="00FFFF"/>
                </a:solidFill>
              </a:rPr>
              <a:t>Compare </a:t>
            </a:r>
            <a:r>
              <a:rPr lang="en-US" sz="1600" b="1" i="1" dirty="0">
                <a:solidFill>
                  <a:srgbClr val="00FFFF"/>
                </a:solidFill>
              </a:rPr>
              <a:t>and Contrast a written story, drama, or poem to its audio, filmed, staged or multimedia version, analyzing the effects of techniques unique to  each medium (e.g., lighting, sound, color, or camera focus and angles in a film</a:t>
            </a:r>
            <a:r>
              <a:rPr lang="en-US" sz="1600" b="1" i="1" dirty="0" smtClean="0">
                <a:solidFill>
                  <a:srgbClr val="00FFFF"/>
                </a:solidFill>
              </a:rPr>
              <a:t>)</a:t>
            </a:r>
          </a:p>
          <a:p>
            <a:r>
              <a:rPr lang="en-US" sz="1600" b="1" i="1" u="sng" dirty="0" smtClean="0">
                <a:solidFill>
                  <a:srgbClr val="00FFFF"/>
                </a:solidFill>
              </a:rPr>
              <a:t>Standard</a:t>
            </a:r>
            <a:r>
              <a:rPr lang="en-US" sz="1600" b="1" i="1" dirty="0">
                <a:solidFill>
                  <a:srgbClr val="00FFFF"/>
                </a:solidFill>
              </a:rPr>
              <a:t>: ELASE7W3 - </a:t>
            </a:r>
            <a:r>
              <a:rPr lang="en-US" sz="1600" b="1" i="1" dirty="0" smtClean="0">
                <a:solidFill>
                  <a:srgbClr val="00FFFF"/>
                </a:solidFill>
              </a:rPr>
              <a:t>Write </a:t>
            </a:r>
            <a:r>
              <a:rPr lang="en-US" sz="1600" b="1" i="1" dirty="0">
                <a:solidFill>
                  <a:srgbClr val="00FFFF"/>
                </a:solidFill>
              </a:rPr>
              <a:t>narratives to develop real or imaged experiences or events using effective techniques, relevant descriptive details, and well-structured event sequences</a:t>
            </a:r>
            <a:r>
              <a:rPr lang="en-US" sz="1600" b="1" i="1" dirty="0" smtClean="0">
                <a:solidFill>
                  <a:srgbClr val="00FFFF"/>
                </a:solidFill>
              </a:rPr>
              <a:t>.</a:t>
            </a:r>
          </a:p>
          <a:p>
            <a:r>
              <a:rPr lang="en-US" sz="1600" b="1" i="1" u="sng" dirty="0" smtClean="0">
                <a:solidFill>
                  <a:srgbClr val="00FFFF"/>
                </a:solidFill>
              </a:rPr>
              <a:t>Standard</a:t>
            </a:r>
            <a:r>
              <a:rPr lang="en-US" sz="1600" b="1" i="1" dirty="0">
                <a:solidFill>
                  <a:srgbClr val="00FFFF"/>
                </a:solidFill>
              </a:rPr>
              <a:t>: ELASE7W4 - </a:t>
            </a:r>
            <a:r>
              <a:rPr lang="en-US" sz="1600" b="1" i="1" dirty="0" smtClean="0">
                <a:solidFill>
                  <a:srgbClr val="00FFFF"/>
                </a:solidFill>
              </a:rPr>
              <a:t>Produce </a:t>
            </a:r>
            <a:r>
              <a:rPr lang="en-US" sz="1600" b="1" i="1" dirty="0">
                <a:solidFill>
                  <a:srgbClr val="00FFFF"/>
                </a:solidFill>
              </a:rPr>
              <a:t>clear and coherent writing in which the development, organization, and style are appropriate to task, purpose, and audience.</a:t>
            </a:r>
            <a:endParaRPr lang="en-US" sz="1600" u="sng" dirty="0"/>
          </a:p>
        </p:txBody>
      </p:sp>
    </p:spTree>
    <p:extLst>
      <p:ext uri="{BB962C8B-B14F-4D97-AF65-F5344CB8AC3E}">
        <p14:creationId xmlns:p14="http://schemas.microsoft.com/office/powerpoint/2010/main" val="2887680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76200" y="76200"/>
            <a:ext cx="9144000" cy="1219200"/>
          </a:xfrm>
        </p:spPr>
        <p:txBody>
          <a:bodyPr>
            <a:normAutofit fontScale="90000" lnSpcReduction="10000"/>
          </a:bodyPr>
          <a:lstStyle/>
          <a:p>
            <a:pPr marL="0" indent="0" algn="ctr">
              <a:buNone/>
            </a:pPr>
            <a:r>
              <a:rPr lang="en-US" sz="4400" b="1" i="1" u="sng" dirty="0" smtClean="0"/>
              <a:t>Language Arts</a:t>
            </a:r>
            <a:r>
              <a:rPr lang="en-US" sz="4400" b="1" i="1" dirty="0" smtClean="0"/>
              <a:t> –   </a:t>
            </a:r>
            <a:r>
              <a:rPr lang="en-US" sz="4400" b="1" dirty="0" smtClean="0">
                <a:solidFill>
                  <a:srgbClr val="FF9966"/>
                </a:solidFill>
              </a:rPr>
              <a:t>Work Session</a:t>
            </a:r>
            <a:r>
              <a:rPr lang="en-US" sz="4400" b="1" dirty="0" smtClean="0">
                <a:solidFill>
                  <a:srgbClr val="00FFFF"/>
                </a:solidFill>
              </a:rPr>
              <a:t>	</a:t>
            </a:r>
            <a:r>
              <a:rPr lang="en-US" sz="2800" b="1" dirty="0" smtClean="0">
                <a:solidFill>
                  <a:srgbClr val="00FFFF"/>
                </a:solidFill>
              </a:rPr>
              <a:t>10/27/15</a:t>
            </a:r>
            <a:endParaRPr lang="en-US" sz="4400" b="1" dirty="0">
              <a:solidFill>
                <a:srgbClr val="00FFFF"/>
              </a:solidFill>
            </a:endParaRPr>
          </a:p>
        </p:txBody>
      </p:sp>
      <p:sp>
        <p:nvSpPr>
          <p:cNvPr id="2" name="TextBox 1"/>
          <p:cNvSpPr txBox="1"/>
          <p:nvPr/>
        </p:nvSpPr>
        <p:spPr>
          <a:xfrm>
            <a:off x="228600" y="1524000"/>
            <a:ext cx="8534400" cy="1631216"/>
          </a:xfrm>
          <a:prstGeom prst="rect">
            <a:avLst/>
          </a:prstGeom>
          <a:noFill/>
        </p:spPr>
        <p:txBody>
          <a:bodyPr wrap="square" rtlCol="0">
            <a:spAutoFit/>
          </a:bodyPr>
          <a:lstStyle/>
          <a:p>
            <a:pPr marL="285750" indent="-285750">
              <a:buFont typeface="Wingdings" panose="05000000000000000000" pitchFamily="2" charset="2"/>
              <a:buChar char="Ø"/>
            </a:pPr>
            <a:r>
              <a:rPr lang="en-US" sz="2000" b="1" dirty="0" smtClean="0">
                <a:solidFill>
                  <a:srgbClr val="FFFF00"/>
                </a:solidFill>
              </a:rPr>
              <a:t>Ms. Lockhart will meet with the Tic Group</a:t>
            </a:r>
          </a:p>
          <a:p>
            <a:pPr marL="742950" lvl="1" indent="-285750">
              <a:buFont typeface="Wingdings" panose="05000000000000000000" pitchFamily="2" charset="2"/>
              <a:buChar char="Ø"/>
            </a:pPr>
            <a:r>
              <a:rPr lang="en-US" sz="2000" b="1" dirty="0" smtClean="0">
                <a:solidFill>
                  <a:srgbClr val="FFFF00"/>
                </a:solidFill>
              </a:rPr>
              <a:t>Recap The Mystery of the PB &amp; J Jam</a:t>
            </a:r>
          </a:p>
          <a:p>
            <a:pPr marL="742950" lvl="1" indent="-285750">
              <a:buFont typeface="Wingdings" panose="05000000000000000000" pitchFamily="2" charset="2"/>
              <a:buChar char="Ø"/>
            </a:pPr>
            <a:r>
              <a:rPr lang="en-US" sz="2000" b="1" dirty="0" smtClean="0">
                <a:solidFill>
                  <a:srgbClr val="FFFF00"/>
                </a:solidFill>
              </a:rPr>
              <a:t>TSW (start/finish) compare &amp; contrast Ty &amp; Toby</a:t>
            </a:r>
          </a:p>
          <a:p>
            <a:pPr marL="742950" lvl="1" indent="-285750">
              <a:buFont typeface="Wingdings" panose="05000000000000000000" pitchFamily="2" charset="2"/>
              <a:buChar char="Ø"/>
            </a:pPr>
            <a:r>
              <a:rPr lang="en-US" sz="2000" b="1" dirty="0" smtClean="0">
                <a:solidFill>
                  <a:srgbClr val="FFFF00"/>
                </a:solidFill>
              </a:rPr>
              <a:t>Create Vocabulary Flashcards</a:t>
            </a:r>
          </a:p>
          <a:p>
            <a:pPr marL="742950" lvl="1" indent="-285750">
              <a:buFont typeface="Wingdings" panose="05000000000000000000" pitchFamily="2" charset="2"/>
              <a:buChar char="Ø"/>
            </a:pPr>
            <a:r>
              <a:rPr lang="en-US" sz="2000" b="1" dirty="0" smtClean="0">
                <a:solidFill>
                  <a:srgbClr val="FFFF00"/>
                </a:solidFill>
              </a:rPr>
              <a:t>Test on Friday </a:t>
            </a:r>
            <a:endParaRPr lang="en-US" sz="2000" b="1" dirty="0">
              <a:solidFill>
                <a:srgbClr val="FFFF00"/>
              </a:solidFill>
            </a:endParaRPr>
          </a:p>
        </p:txBody>
      </p:sp>
      <p:sp>
        <p:nvSpPr>
          <p:cNvPr id="3" name="TextBox 2"/>
          <p:cNvSpPr txBox="1"/>
          <p:nvPr/>
        </p:nvSpPr>
        <p:spPr>
          <a:xfrm>
            <a:off x="152400" y="3400296"/>
            <a:ext cx="8610600" cy="1323439"/>
          </a:xfrm>
          <a:prstGeom prst="rect">
            <a:avLst/>
          </a:prstGeom>
          <a:noFill/>
        </p:spPr>
        <p:txBody>
          <a:bodyPr wrap="square" rtlCol="0">
            <a:spAutoFit/>
          </a:bodyPr>
          <a:lstStyle/>
          <a:p>
            <a:pPr marL="285750" indent="-285750">
              <a:buFont typeface="Wingdings" panose="05000000000000000000" pitchFamily="2" charset="2"/>
              <a:buChar char="Ø"/>
            </a:pPr>
            <a:r>
              <a:rPr lang="en-US" sz="2000" b="1" dirty="0" smtClean="0">
                <a:solidFill>
                  <a:srgbClr val="FFCCFF"/>
                </a:solidFill>
              </a:rPr>
              <a:t>Tac Group will meet together to discuss chapters 1-5 of Stone Fox</a:t>
            </a:r>
          </a:p>
          <a:p>
            <a:pPr marL="742950" lvl="1" indent="-285750">
              <a:buFont typeface="Wingdings" panose="05000000000000000000" pitchFamily="2" charset="2"/>
              <a:buChar char="Ø"/>
            </a:pPr>
            <a:r>
              <a:rPr lang="en-US" sz="2000" b="1" dirty="0" smtClean="0">
                <a:solidFill>
                  <a:srgbClr val="FFCCFF"/>
                </a:solidFill>
              </a:rPr>
              <a:t>Create Vocabulary Flashcards</a:t>
            </a:r>
          </a:p>
          <a:p>
            <a:pPr marL="742950" lvl="1" indent="-285750">
              <a:buFont typeface="Wingdings" panose="05000000000000000000" pitchFamily="2" charset="2"/>
              <a:buChar char="Ø"/>
            </a:pPr>
            <a:r>
              <a:rPr lang="en-US" sz="2000" b="1" dirty="0" smtClean="0">
                <a:solidFill>
                  <a:srgbClr val="FFCCFF"/>
                </a:solidFill>
              </a:rPr>
              <a:t>Ms. Lockhart will meet with this group after she meets with the Tic group to review and check understanding of chapters 1 - 5</a:t>
            </a:r>
            <a:endParaRPr lang="en-US" sz="2000" b="1" dirty="0">
              <a:solidFill>
                <a:srgbClr val="FFCCFF"/>
              </a:solidFill>
            </a:endParaRPr>
          </a:p>
        </p:txBody>
      </p:sp>
      <p:sp>
        <p:nvSpPr>
          <p:cNvPr id="6" name="TextBox 5"/>
          <p:cNvSpPr txBox="1"/>
          <p:nvPr/>
        </p:nvSpPr>
        <p:spPr>
          <a:xfrm>
            <a:off x="7189" y="5029200"/>
            <a:ext cx="8991600" cy="1261884"/>
          </a:xfrm>
          <a:prstGeom prst="rect">
            <a:avLst/>
          </a:prstGeom>
          <a:noFill/>
        </p:spPr>
        <p:txBody>
          <a:bodyPr wrap="square" rtlCol="0">
            <a:spAutoFit/>
          </a:bodyPr>
          <a:lstStyle/>
          <a:p>
            <a:pPr marL="285750" indent="-285750">
              <a:buFont typeface="Wingdings" panose="05000000000000000000" pitchFamily="2" charset="2"/>
              <a:buChar char="Ø"/>
            </a:pPr>
            <a:r>
              <a:rPr lang="en-US" sz="1900" b="1" dirty="0" smtClean="0">
                <a:solidFill>
                  <a:srgbClr val="00FFFF"/>
                </a:solidFill>
              </a:rPr>
              <a:t>Toe Group meet together to discuss chapters 1-5 of The Fault in Our Stars</a:t>
            </a:r>
          </a:p>
          <a:p>
            <a:pPr marL="742950" lvl="1" indent="-285750">
              <a:buFont typeface="Wingdings" panose="05000000000000000000" pitchFamily="2" charset="2"/>
              <a:buChar char="Ø"/>
            </a:pPr>
            <a:r>
              <a:rPr lang="en-US" sz="1900" b="1" dirty="0" smtClean="0">
                <a:solidFill>
                  <a:srgbClr val="00FFFF"/>
                </a:solidFill>
              </a:rPr>
              <a:t>Create Vocabulary </a:t>
            </a:r>
            <a:r>
              <a:rPr lang="en-US" sz="1900" b="1" dirty="0" err="1" smtClean="0">
                <a:solidFill>
                  <a:srgbClr val="00FFFF"/>
                </a:solidFill>
              </a:rPr>
              <a:t>FLashcards</a:t>
            </a:r>
            <a:endParaRPr lang="en-US" sz="1900" b="1" dirty="0" smtClean="0">
              <a:solidFill>
                <a:srgbClr val="00FFFF"/>
              </a:solidFill>
            </a:endParaRPr>
          </a:p>
          <a:p>
            <a:pPr marL="742950" lvl="1" indent="-285750">
              <a:buFont typeface="Wingdings" panose="05000000000000000000" pitchFamily="2" charset="2"/>
              <a:buChar char="Ø"/>
            </a:pPr>
            <a:r>
              <a:rPr lang="en-US" sz="1900" b="1" dirty="0">
                <a:solidFill>
                  <a:srgbClr val="00FFFF"/>
                </a:solidFill>
              </a:rPr>
              <a:t>Discuss Chapters 2 &amp; 3 taking notes for Comparing &amp; Contrasting the text to the Movie</a:t>
            </a:r>
            <a:r>
              <a:rPr lang="en-US" sz="1900" b="1" dirty="0" smtClean="0">
                <a:solidFill>
                  <a:srgbClr val="00FFFF"/>
                </a:solidFill>
              </a:rPr>
              <a:t>.</a:t>
            </a:r>
            <a:endParaRPr lang="en-US" sz="1900" b="1" dirty="0">
              <a:solidFill>
                <a:srgbClr val="00FFFF"/>
              </a:solidFill>
            </a:endParaRPr>
          </a:p>
        </p:txBody>
      </p:sp>
    </p:spTree>
    <p:extLst>
      <p:ext uri="{BB962C8B-B14F-4D97-AF65-F5344CB8AC3E}">
        <p14:creationId xmlns:p14="http://schemas.microsoft.com/office/powerpoint/2010/main" val="3119769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28755" y="21566"/>
            <a:ext cx="9067800" cy="1143000"/>
          </a:xfrm>
        </p:spPr>
        <p:txBody>
          <a:bodyPr>
            <a:normAutofit/>
          </a:bodyPr>
          <a:lstStyle/>
          <a:p>
            <a:pPr marL="0" indent="0" algn="ctr">
              <a:buNone/>
            </a:pPr>
            <a:r>
              <a:rPr lang="en-US" sz="4000" b="1" i="1" u="sng" dirty="0" smtClean="0"/>
              <a:t>Language Arts</a:t>
            </a:r>
            <a:r>
              <a:rPr lang="en-US" sz="4000" b="1" i="1" dirty="0" smtClean="0"/>
              <a:t> –</a:t>
            </a:r>
            <a:r>
              <a:rPr lang="en-US" sz="2800" b="1" dirty="0" smtClean="0">
                <a:solidFill>
                  <a:srgbClr val="00FFFF"/>
                </a:solidFill>
              </a:rPr>
              <a:t>10/27/15 </a:t>
            </a:r>
            <a:br>
              <a:rPr lang="en-US" sz="2800" b="1" dirty="0" smtClean="0">
                <a:solidFill>
                  <a:srgbClr val="00FFFF"/>
                </a:solidFill>
              </a:rPr>
            </a:br>
            <a:r>
              <a:rPr lang="en-US" sz="2800" b="1" dirty="0" smtClean="0">
                <a:solidFill>
                  <a:srgbClr val="00FFFF"/>
                </a:solidFill>
              </a:rPr>
              <a:t>Closing session</a:t>
            </a:r>
            <a:endParaRPr lang="en-US" sz="4000" b="1" dirty="0">
              <a:solidFill>
                <a:srgbClr val="00FFFF"/>
              </a:solidFill>
            </a:endParaRPr>
          </a:p>
        </p:txBody>
      </p:sp>
      <p:sp>
        <p:nvSpPr>
          <p:cNvPr id="5" name="Content Placeholder 2"/>
          <p:cNvSpPr txBox="1">
            <a:spLocks/>
          </p:cNvSpPr>
          <p:nvPr/>
        </p:nvSpPr>
        <p:spPr>
          <a:xfrm>
            <a:off x="28755" y="1676400"/>
            <a:ext cx="8860766" cy="3048000"/>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a:lstStyle>
          <a:p>
            <a:r>
              <a:rPr lang="en-US" sz="4800" b="1" dirty="0" smtClean="0">
                <a:solidFill>
                  <a:srgbClr val="FFFF99"/>
                </a:solidFill>
                <a:latin typeface="Aparajita" panose="020B0604020202020204" pitchFamily="34" charset="0"/>
                <a:cs typeface="Aparajita" panose="020B0604020202020204" pitchFamily="34" charset="0"/>
              </a:rPr>
              <a:t>Pull two students name to share what they have learned today.</a:t>
            </a:r>
          </a:p>
          <a:p>
            <a:r>
              <a:rPr lang="en-US" sz="4800" b="1" dirty="0" smtClean="0">
                <a:solidFill>
                  <a:srgbClr val="FFFF99"/>
                </a:solidFill>
                <a:latin typeface="Aparajita" panose="020B0604020202020204" pitchFamily="34" charset="0"/>
                <a:cs typeface="Aparajita" panose="020B0604020202020204" pitchFamily="34" charset="0"/>
              </a:rPr>
              <a:t>Sign agendas</a:t>
            </a:r>
          </a:p>
        </p:txBody>
      </p:sp>
    </p:spTree>
    <p:extLst>
      <p:ext uri="{BB962C8B-B14F-4D97-AF65-F5344CB8AC3E}">
        <p14:creationId xmlns:p14="http://schemas.microsoft.com/office/powerpoint/2010/main" val="2622950212"/>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4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101002</TotalTime>
  <Words>197</Words>
  <Application>Microsoft Office PowerPoint</Application>
  <PresentationFormat>On-screen Show (4:3)</PresentationFormat>
  <Paragraphs>35</Paragraphs>
  <Slides>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6</vt:i4>
      </vt:variant>
    </vt:vector>
  </HeadingPairs>
  <TitlesOfParts>
    <vt:vector size="16" baseType="lpstr">
      <vt:lpstr>Aparajita</vt:lpstr>
      <vt:lpstr>Calibri</vt:lpstr>
      <vt:lpstr>Century Gothic</vt:lpstr>
      <vt:lpstr>Copperplate Gothic Bold</vt:lpstr>
      <vt:lpstr>Eras Bold ITC</vt:lpstr>
      <vt:lpstr>Narkisim</vt:lpstr>
      <vt:lpstr>Times New Roman</vt:lpstr>
      <vt:lpstr>Wingdings</vt:lpstr>
      <vt:lpstr>Wingdings 3</vt:lpstr>
      <vt:lpstr>Slice</vt:lpstr>
      <vt:lpstr>6th Grade Language Arts – 10/27/15 opening session</vt:lpstr>
      <vt:lpstr>      8th Grade Language Arts – 10/27/15 opening session</vt:lpstr>
      <vt:lpstr>PowerPoint Presentation</vt:lpstr>
      <vt:lpstr>Language Arts – 10/27/15  Work session</vt:lpstr>
      <vt:lpstr>PowerPoint Presentation</vt:lpstr>
      <vt:lpstr>PowerPoint Presentation</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 These items to your agendaS!!!</dc:title>
  <dc:creator>Lindsey Thurman</dc:creator>
  <cp:lastModifiedBy>Lorena Lockhart</cp:lastModifiedBy>
  <cp:revision>419</cp:revision>
  <cp:lastPrinted>2015-10-12T18:06:39Z</cp:lastPrinted>
  <dcterms:created xsi:type="dcterms:W3CDTF">2012-10-02T13:25:30Z</dcterms:created>
  <dcterms:modified xsi:type="dcterms:W3CDTF">2015-10-27T18:51:31Z</dcterms:modified>
</cp:coreProperties>
</file>