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4" r:id="rId1"/>
  </p:sldMasterIdLst>
  <p:notesMasterIdLst>
    <p:notesMasterId r:id="rId14"/>
  </p:notesMasterIdLst>
  <p:handoutMasterIdLst>
    <p:handoutMasterId r:id="rId15"/>
  </p:handoutMasterIdLst>
  <p:sldIdLst>
    <p:sldId id="277" r:id="rId2"/>
    <p:sldId id="267" r:id="rId3"/>
    <p:sldId id="281" r:id="rId4"/>
    <p:sldId id="280" r:id="rId5"/>
    <p:sldId id="273" r:id="rId6"/>
    <p:sldId id="283" r:id="rId7"/>
    <p:sldId id="282" r:id="rId8"/>
    <p:sldId id="284" r:id="rId9"/>
    <p:sldId id="285" r:id="rId10"/>
    <p:sldId id="287" r:id="rId11"/>
    <p:sldId id="286" r:id="rId12"/>
    <p:sldId id="288" r:id="rId13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00CC"/>
    <a:srgbClr val="FFFF99"/>
    <a:srgbClr val="00FFFF"/>
    <a:srgbClr val="FFCCFF"/>
    <a:srgbClr val="FFD85B"/>
    <a:srgbClr val="FF66CC"/>
    <a:srgbClr val="009900"/>
    <a:srgbClr val="CC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86475" autoAdjust="0"/>
  </p:normalViewPr>
  <p:slideViewPr>
    <p:cSldViewPr>
      <p:cViewPr varScale="1">
        <p:scale>
          <a:sx n="89" d="100"/>
          <a:sy n="89" d="100"/>
        </p:scale>
        <p:origin x="129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6" y="-108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6B89F635-6F14-4162-8F88-1C14AE27985E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4A8C30E8-B8E1-4F54-B40C-7614AF0DC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61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E4B7D-67BC-42A4-82C4-3F0156918559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0DB58-8088-43D6-A100-9A3B0DA2B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39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5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53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5419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64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4067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03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44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1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6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0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7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4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8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2D352CA-0488-4107-B417-63A588798DDC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A3753A0-AC31-456D-9996-3D3D04D3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827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  <p:sldLayoutId id="2147484086" r:id="rId12"/>
    <p:sldLayoutId id="2147484087" r:id="rId13"/>
    <p:sldLayoutId id="2147484088" r:id="rId14"/>
    <p:sldLayoutId id="2147484089" r:id="rId15"/>
    <p:sldLayoutId id="2147484090" r:id="rId16"/>
    <p:sldLayoutId id="21474840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3" y="76200"/>
            <a:ext cx="9008853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 Language Arts</a:t>
            </a:r>
            <a:r>
              <a:rPr lang="en-US" sz="4400" b="1" i="1" dirty="0"/>
              <a:t> </a:t>
            </a:r>
            <a:r>
              <a:rPr lang="en-US" sz="4400" b="1" i="1" dirty="0" smtClean="0"/>
              <a:t>– </a:t>
            </a:r>
            <a:r>
              <a:rPr lang="en-US" sz="2800" b="1" dirty="0" smtClean="0">
                <a:solidFill>
                  <a:schemeClr val="bg1"/>
                </a:solidFill>
              </a:rPr>
              <a:t>11/04/15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opening session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26" y="1219200"/>
            <a:ext cx="8797506" cy="5486400"/>
          </a:xfrm>
          <a:ln>
            <a:noFill/>
          </a:ln>
        </p:spPr>
        <p:txBody>
          <a:bodyPr>
            <a:noAutofit/>
          </a:bodyPr>
          <a:lstStyle/>
          <a:p>
            <a:pPr marL="36576" indent="0" algn="ctr">
              <a:buNone/>
            </a:pPr>
            <a:r>
              <a:rPr lang="en-US" b="1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Enter classroom quietly – NO TALKING</a:t>
            </a:r>
            <a:endParaRPr lang="en-US" b="1" u="sng" dirty="0" smtClean="0">
              <a:solidFill>
                <a:srgbClr val="00FFFF"/>
              </a:solidFill>
              <a:latin typeface="Eras Bold ITC" panose="020B0907030504020204" pitchFamily="34" charset="0"/>
            </a:endParaRPr>
          </a:p>
          <a:p>
            <a:r>
              <a:rPr lang="en-US" sz="2400" b="1" u="sng" dirty="0" smtClean="0">
                <a:solidFill>
                  <a:srgbClr val="FFCCFF"/>
                </a:solidFill>
                <a:latin typeface="Eras Bold ITC" panose="020B0907030504020204" pitchFamily="34" charset="0"/>
              </a:rPr>
              <a:t>Place your agenda on my table</a:t>
            </a:r>
          </a:p>
          <a:p>
            <a:r>
              <a:rPr lang="en-US" sz="2400" b="1" u="sng" dirty="0" smtClean="0">
                <a:solidFill>
                  <a:srgbClr val="FF9966"/>
                </a:solidFill>
                <a:latin typeface="Eras Bold ITC" panose="020B0907030504020204" pitchFamily="34" charset="0"/>
              </a:rPr>
              <a:t>Place Homework Bags on MY table </a:t>
            </a:r>
          </a:p>
          <a:p>
            <a:r>
              <a:rPr lang="en-US" sz="2400" b="1" u="sng" dirty="0" smtClean="0">
                <a:solidFill>
                  <a:srgbClr val="00FFFF"/>
                </a:solidFill>
                <a:latin typeface="Eras Bold ITC" panose="020B0907030504020204" pitchFamily="34" charset="0"/>
              </a:rPr>
              <a:t>Sharpen your pencils if you need to</a:t>
            </a:r>
          </a:p>
          <a:p>
            <a:r>
              <a:rPr lang="en-US" sz="2400" b="1" dirty="0" smtClean="0">
                <a:solidFill>
                  <a:srgbClr val="92D050"/>
                </a:solidFill>
                <a:latin typeface="Eras Bold ITC" panose="020B0907030504020204" pitchFamily="34" charset="0"/>
              </a:rPr>
              <a:t>Mr. Joseph pass out writing  journals</a:t>
            </a:r>
          </a:p>
          <a:p>
            <a:r>
              <a:rPr lang="en-US" sz="2400" b="1" dirty="0" smtClean="0">
                <a:solidFill>
                  <a:srgbClr val="FFC000"/>
                </a:solidFill>
                <a:latin typeface="Eras Bold ITC" panose="020B0907030504020204" pitchFamily="34" charset="0"/>
              </a:rPr>
              <a:t>Homework Bags will go home </a:t>
            </a:r>
            <a:r>
              <a:rPr lang="en-US" sz="2400" b="1" dirty="0" smtClean="0">
                <a:solidFill>
                  <a:srgbClr val="FFFF00"/>
                </a:solidFill>
                <a:latin typeface="Eras Bold ITC" panose="020B0907030504020204" pitchFamily="34" charset="0"/>
              </a:rPr>
              <a:t>TODAY</a:t>
            </a:r>
            <a:endParaRPr lang="en-US" sz="24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  <a:p>
            <a:pPr lvl="1"/>
            <a:r>
              <a:rPr lang="en-US" sz="2000" b="1" dirty="0" smtClean="0">
                <a:solidFill>
                  <a:srgbClr val="00B050"/>
                </a:solidFill>
                <a:latin typeface="Eras Bold ITC" panose="020B0907030504020204" pitchFamily="34" charset="0"/>
              </a:rPr>
              <a:t>REMEMBER</a:t>
            </a:r>
            <a:r>
              <a:rPr lang="en-US" sz="2000" b="1" dirty="0" smtClean="0">
                <a:solidFill>
                  <a:srgbClr val="FFFF00"/>
                </a:solidFill>
                <a:latin typeface="Eras Bold ITC" panose="020B0907030504020204" pitchFamily="34" charset="0"/>
              </a:rPr>
              <a:t> to bring them back daily</a:t>
            </a:r>
          </a:p>
          <a:p>
            <a:pPr lvl="1"/>
            <a:r>
              <a:rPr lang="en-US" sz="2000" b="1" dirty="0" smtClean="0">
                <a:solidFill>
                  <a:srgbClr val="FFCCFF"/>
                </a:solidFill>
                <a:latin typeface="Eras Bold ITC" panose="020B0907030504020204" pitchFamily="34" charset="0"/>
              </a:rPr>
              <a:t>EVERYTHING</a:t>
            </a:r>
            <a:r>
              <a:rPr lang="en-US" sz="2000" b="1" dirty="0" smtClean="0">
                <a:solidFill>
                  <a:srgbClr val="FFFF00"/>
                </a:solidFill>
                <a:latin typeface="Eras Bold ITC" panose="020B0907030504020204" pitchFamily="34" charset="0"/>
              </a:rPr>
              <a:t> should be done </a:t>
            </a:r>
            <a:r>
              <a:rPr lang="en-US" sz="2000" b="1" dirty="0" smtClean="0">
                <a:solidFill>
                  <a:srgbClr val="FFCCFF"/>
                </a:solidFill>
                <a:latin typeface="Eras Bold ITC" panose="020B0907030504020204" pitchFamily="34" charset="0"/>
              </a:rPr>
              <a:t>EVERY</a:t>
            </a:r>
            <a:r>
              <a:rPr lang="en-US" sz="2000" b="1" dirty="0" smtClean="0">
                <a:solidFill>
                  <a:srgbClr val="FFFF00"/>
                </a:solidFill>
                <a:latin typeface="Eras Bold ITC" panose="020B0907030504020204" pitchFamily="34" charset="0"/>
              </a:rPr>
              <a:t> night</a:t>
            </a:r>
          </a:p>
          <a:p>
            <a:pPr lvl="2"/>
            <a:r>
              <a:rPr lang="en-US" sz="2000" b="1" dirty="0" smtClean="0">
                <a:solidFill>
                  <a:srgbClr val="FFFF00"/>
                </a:solidFill>
                <a:latin typeface="Eras Bold ITC" panose="020B0907030504020204" pitchFamily="34" charset="0"/>
              </a:rPr>
              <a:t>Main Idea</a:t>
            </a:r>
          </a:p>
          <a:p>
            <a:pPr lvl="2"/>
            <a:r>
              <a:rPr lang="en-US" sz="2000" b="1" dirty="0" smtClean="0">
                <a:solidFill>
                  <a:srgbClr val="FFFF00"/>
                </a:solidFill>
                <a:latin typeface="Eras Bold ITC" panose="020B0907030504020204" pitchFamily="34" charset="0"/>
              </a:rPr>
              <a:t>5W’s</a:t>
            </a:r>
          </a:p>
          <a:p>
            <a:pPr lvl="2"/>
            <a:r>
              <a:rPr lang="en-US" sz="2000" b="1" dirty="0" smtClean="0">
                <a:solidFill>
                  <a:srgbClr val="FFFF00"/>
                </a:solidFill>
                <a:latin typeface="Eras Bold ITC" panose="020B0907030504020204" pitchFamily="34" charset="0"/>
              </a:rPr>
              <a:t>Reading activity</a:t>
            </a:r>
          </a:p>
          <a:p>
            <a:pPr lvl="3"/>
            <a:r>
              <a:rPr lang="en-US" sz="1800" b="1" dirty="0" smtClean="0">
                <a:solidFill>
                  <a:srgbClr val="FFFF00"/>
                </a:solidFill>
                <a:latin typeface="Eras Bold ITC" panose="020B0907030504020204" pitchFamily="34" charset="0"/>
              </a:rPr>
              <a:t>Color activity on sheet</a:t>
            </a:r>
            <a:endParaRPr lang="en-US" sz="18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  <a:p>
            <a:pPr lvl="3"/>
            <a:r>
              <a:rPr lang="en-US" sz="1800" b="1" dirty="0" smtClean="0">
                <a:solidFill>
                  <a:srgbClr val="FFFF00"/>
                </a:solidFill>
                <a:latin typeface="Eras Bold ITC" panose="020B0907030504020204" pitchFamily="34" charset="0"/>
              </a:rPr>
              <a:t>Complete activity on the notebook paper</a:t>
            </a:r>
          </a:p>
        </p:txBody>
      </p:sp>
    </p:spTree>
    <p:extLst>
      <p:ext uri="{BB962C8B-B14F-4D97-AF65-F5344CB8AC3E}">
        <p14:creationId xmlns:p14="http://schemas.microsoft.com/office/powerpoint/2010/main" val="404656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u="sng" dirty="0" smtClean="0"/>
              <a:t>Language Arts</a:t>
            </a:r>
            <a:r>
              <a:rPr lang="en-US" sz="4400" b="1" i="1" dirty="0" smtClean="0"/>
              <a:t> –</a:t>
            </a:r>
            <a:r>
              <a:rPr lang="en-US" sz="4400" b="1" dirty="0">
                <a:solidFill>
                  <a:srgbClr val="00FFFF"/>
                </a:solidFill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</a:rPr>
              <a:t>11/04/15 </a:t>
            </a:r>
            <a:r>
              <a:rPr lang="en-US" sz="2800" b="1" dirty="0" smtClean="0">
                <a:solidFill>
                  <a:srgbClr val="00FFFF"/>
                </a:solidFill>
              </a:rPr>
              <a:t/>
            </a:r>
            <a:br>
              <a:rPr lang="en-US" sz="2800" b="1" dirty="0" smtClean="0">
                <a:solidFill>
                  <a:srgbClr val="00FFFF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Work session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566" y="1828800"/>
            <a:ext cx="9144000" cy="3962400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FFFF00"/>
                </a:solidFill>
              </a:rPr>
              <a:t>Essential </a:t>
            </a:r>
            <a:r>
              <a:rPr lang="en-US" sz="2400" b="1" u="sng" dirty="0" smtClean="0">
                <a:solidFill>
                  <a:srgbClr val="FFFF00"/>
                </a:solidFill>
              </a:rPr>
              <a:t>Question: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How </a:t>
            </a:r>
            <a:r>
              <a:rPr lang="en-US" sz="2400" dirty="0">
                <a:solidFill>
                  <a:srgbClr val="FFFF00"/>
                </a:solidFill>
              </a:rPr>
              <a:t>can using a variety of sentences within my writing </a:t>
            </a:r>
            <a:r>
              <a:rPr lang="en-US" sz="2400" dirty="0" smtClean="0">
                <a:solidFill>
                  <a:srgbClr val="FFFF00"/>
                </a:solidFill>
              </a:rPr>
              <a:t>to enhance  </a:t>
            </a:r>
            <a:r>
              <a:rPr lang="en-US" sz="2400" dirty="0">
                <a:solidFill>
                  <a:srgbClr val="FFFF00"/>
                </a:solidFill>
              </a:rPr>
              <a:t>my </a:t>
            </a:r>
            <a:r>
              <a:rPr lang="en-US" sz="2400" dirty="0" smtClean="0">
                <a:solidFill>
                  <a:srgbClr val="FFFF00"/>
                </a:solidFill>
              </a:rPr>
              <a:t>writing?</a:t>
            </a:r>
            <a:endParaRPr lang="en-US" sz="2400" u="sng" dirty="0"/>
          </a:p>
          <a:p>
            <a:r>
              <a:rPr lang="en-US" sz="2400" b="1" i="1" u="sng" dirty="0" smtClean="0">
                <a:solidFill>
                  <a:srgbClr val="00FFFF"/>
                </a:solidFill>
              </a:rPr>
              <a:t>Standard</a:t>
            </a:r>
            <a:r>
              <a:rPr lang="en-US" sz="2400" b="1" i="1" dirty="0">
                <a:solidFill>
                  <a:srgbClr val="00FFFF"/>
                </a:solidFill>
              </a:rPr>
              <a:t>: ELASE7W3 - </a:t>
            </a:r>
            <a:r>
              <a:rPr lang="en-US" sz="2400" b="1" i="1" dirty="0" smtClean="0">
                <a:solidFill>
                  <a:srgbClr val="00FFFF"/>
                </a:solidFill>
              </a:rPr>
              <a:t>Write </a:t>
            </a:r>
            <a:r>
              <a:rPr lang="en-US" sz="2400" b="1" i="1" dirty="0">
                <a:solidFill>
                  <a:srgbClr val="00FFFF"/>
                </a:solidFill>
              </a:rPr>
              <a:t>narratives to develop real or imaged experiences or events using effective techniques, relevant descriptive details, and well-structured event sequences</a:t>
            </a:r>
            <a:r>
              <a:rPr lang="en-US" sz="2400" b="1" i="1" dirty="0" smtClean="0">
                <a:solidFill>
                  <a:srgbClr val="00FFFF"/>
                </a:solidFill>
              </a:rPr>
              <a:t>.</a:t>
            </a:r>
          </a:p>
          <a:p>
            <a:r>
              <a:rPr lang="en-US" sz="2400" b="1" i="1" u="sng" dirty="0" smtClean="0">
                <a:solidFill>
                  <a:srgbClr val="00FFFF"/>
                </a:solidFill>
              </a:rPr>
              <a:t>Standard</a:t>
            </a:r>
            <a:r>
              <a:rPr lang="en-US" sz="2400" b="1" i="1" dirty="0">
                <a:solidFill>
                  <a:srgbClr val="00FFFF"/>
                </a:solidFill>
              </a:rPr>
              <a:t>: ELASE7W4 - </a:t>
            </a:r>
            <a:r>
              <a:rPr lang="en-US" sz="2400" b="1" i="1" dirty="0" smtClean="0">
                <a:solidFill>
                  <a:srgbClr val="00FFFF"/>
                </a:solidFill>
              </a:rPr>
              <a:t>Produce </a:t>
            </a:r>
            <a:r>
              <a:rPr lang="en-US" sz="2400" b="1" i="1" dirty="0">
                <a:solidFill>
                  <a:srgbClr val="00FFFF"/>
                </a:solidFill>
              </a:rPr>
              <a:t>clear and coherent writing in which the development, organization, and style are appropriate to task, purpose, and audience.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887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1219200"/>
          </a:xfrm>
        </p:spPr>
        <p:txBody>
          <a:bodyPr>
            <a:normAutofit fontScale="90000" lnSpcReduction="10000"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Language Arts</a:t>
            </a:r>
            <a:r>
              <a:rPr lang="en-US" sz="4400" b="1" i="1" dirty="0" smtClean="0"/>
              <a:t> –   </a:t>
            </a:r>
            <a:r>
              <a:rPr lang="en-US" sz="4400" b="1" dirty="0" smtClean="0">
                <a:solidFill>
                  <a:srgbClr val="FF9966"/>
                </a:solidFill>
              </a:rPr>
              <a:t>Work Session</a:t>
            </a:r>
            <a:r>
              <a:rPr lang="en-US" sz="4400" b="1" dirty="0" smtClean="0">
                <a:solidFill>
                  <a:srgbClr val="00FFFF"/>
                </a:solidFill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</a:rPr>
              <a:t>11/04/15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147" y="13488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FF00"/>
                </a:solidFill>
              </a:rPr>
              <a:t>Unpack the standards </a:t>
            </a:r>
            <a:endParaRPr lang="en-US" sz="2800" b="1" dirty="0" smtClean="0">
              <a:solidFill>
                <a:srgbClr val="FF9966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FFFF"/>
                </a:solidFill>
              </a:rPr>
              <a:t>ELAGSE7W3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ELAGSE7W4</a:t>
            </a:r>
            <a:endParaRPr lang="en-US" sz="2400" b="1" dirty="0" smtClean="0">
              <a:solidFill>
                <a:srgbClr val="00FF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</a:rPr>
              <a:t>Continue </a:t>
            </a:r>
            <a:r>
              <a:rPr lang="en-US" sz="2800" b="1" dirty="0">
                <a:solidFill>
                  <a:srgbClr val="FFFF00"/>
                </a:solidFill>
              </a:rPr>
              <a:t>Types of </a:t>
            </a:r>
            <a:r>
              <a:rPr lang="en-US" sz="2800" b="1" dirty="0" smtClean="0">
                <a:solidFill>
                  <a:srgbClr val="FFFF00"/>
                </a:solidFill>
              </a:rPr>
              <a:t>Sentences IAN Activity</a:t>
            </a:r>
            <a:endParaRPr lang="en-US" sz="2800" b="1" dirty="0">
              <a:solidFill>
                <a:srgbClr val="FFFF0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FFFF"/>
                </a:solidFill>
              </a:rPr>
              <a:t>Simple Sentence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66CC"/>
                </a:solidFill>
              </a:rPr>
              <a:t>Declarative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66CC"/>
                </a:solidFill>
              </a:rPr>
              <a:t>Imperative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66CC"/>
                </a:solidFill>
              </a:rPr>
              <a:t>Interrogative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66CC"/>
                </a:solidFill>
              </a:rPr>
              <a:t>Exclamatory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92D050"/>
                </a:solidFill>
              </a:rPr>
              <a:t>Compound Sentence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CCFF"/>
                </a:solidFill>
              </a:rPr>
              <a:t>Complex Compound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00FFFF"/>
                </a:solidFill>
              </a:rPr>
              <a:t>Compound/Complex Sentence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FF00"/>
                </a:solidFill>
              </a:rPr>
              <a:t>Whole </a:t>
            </a:r>
            <a:r>
              <a:rPr lang="en-US" sz="2800" b="1" dirty="0">
                <a:solidFill>
                  <a:srgbClr val="FFFF00"/>
                </a:solidFill>
              </a:rPr>
              <a:t>Group</a:t>
            </a:r>
          </a:p>
        </p:txBody>
      </p:sp>
    </p:spTree>
    <p:extLst>
      <p:ext uri="{BB962C8B-B14F-4D97-AF65-F5344CB8AC3E}">
        <p14:creationId xmlns:p14="http://schemas.microsoft.com/office/powerpoint/2010/main" val="311976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8755" y="21566"/>
            <a:ext cx="90678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u="sng" dirty="0" smtClean="0"/>
              <a:t>Language Arts</a:t>
            </a:r>
            <a:r>
              <a:rPr lang="en-US" sz="4000" b="1" i="1" dirty="0" smtClean="0"/>
              <a:t> –</a:t>
            </a:r>
            <a:r>
              <a:rPr lang="en-US" sz="2800" b="1" dirty="0" smtClean="0">
                <a:solidFill>
                  <a:srgbClr val="00FFFF"/>
                </a:solidFill>
              </a:rPr>
              <a:t>11/04/15 </a:t>
            </a:r>
            <a:r>
              <a:rPr lang="en-US" sz="2800" b="1" dirty="0" smtClean="0">
                <a:solidFill>
                  <a:srgbClr val="00FFFF"/>
                </a:solidFill>
              </a:rPr>
              <a:t/>
            </a:r>
            <a:br>
              <a:rPr lang="en-US" sz="2800" b="1" dirty="0" smtClean="0">
                <a:solidFill>
                  <a:srgbClr val="00FFFF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Closing session</a:t>
            </a:r>
            <a:endParaRPr lang="en-US" sz="4000" b="1" dirty="0">
              <a:solidFill>
                <a:srgbClr val="00FF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755" y="1676400"/>
            <a:ext cx="8860766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 smtClean="0">
                <a:solidFill>
                  <a:srgbClr val="FFFF99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Sign agendas</a:t>
            </a:r>
          </a:p>
        </p:txBody>
      </p:sp>
    </p:spTree>
    <p:extLst>
      <p:ext uri="{BB962C8B-B14F-4D97-AF65-F5344CB8AC3E}">
        <p14:creationId xmlns:p14="http://schemas.microsoft.com/office/powerpoint/2010/main" val="262295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u="sng" dirty="0" smtClean="0"/>
              <a:t>Language Arts</a:t>
            </a:r>
            <a:r>
              <a:rPr lang="en-US" sz="4400" b="1" i="1" dirty="0" smtClean="0"/>
              <a:t> –</a:t>
            </a:r>
            <a:r>
              <a:rPr lang="en-US" sz="4400" b="1" dirty="0">
                <a:solidFill>
                  <a:srgbClr val="00FFFF"/>
                </a:solidFill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</a:rPr>
              <a:t>11/04/15 </a:t>
            </a:r>
            <a:br>
              <a:rPr lang="en-US" sz="2800" b="1" dirty="0" smtClean="0">
                <a:solidFill>
                  <a:srgbClr val="00FFFF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Work session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FFFF00"/>
                </a:solidFill>
              </a:rPr>
              <a:t>Essential </a:t>
            </a:r>
            <a:r>
              <a:rPr lang="en-US" sz="2400" b="1" u="sng" dirty="0" smtClean="0">
                <a:solidFill>
                  <a:srgbClr val="FFFF00"/>
                </a:solidFill>
              </a:rPr>
              <a:t>Question:</a:t>
            </a:r>
            <a:r>
              <a:rPr lang="en-US" sz="2400" dirty="0" smtClean="0">
                <a:solidFill>
                  <a:srgbClr val="FFFF00"/>
                </a:solidFill>
              </a:rPr>
              <a:t> What are my five senses? How can adjectives color my writing? How can I use my senses to write descriptive sentences? </a:t>
            </a:r>
            <a:endParaRPr lang="en-US" sz="2400" u="sng" dirty="0"/>
          </a:p>
          <a:p>
            <a:r>
              <a:rPr lang="en-US" sz="2400" b="1" i="1" u="sng" dirty="0" smtClean="0">
                <a:solidFill>
                  <a:srgbClr val="00FFFF"/>
                </a:solidFill>
              </a:rPr>
              <a:t>Standard</a:t>
            </a:r>
            <a:r>
              <a:rPr lang="en-US" sz="2400" b="1" i="1" dirty="0">
                <a:solidFill>
                  <a:srgbClr val="00FFFF"/>
                </a:solidFill>
              </a:rPr>
              <a:t>: ELAGSE6W3.d - </a:t>
            </a:r>
            <a:r>
              <a:rPr lang="en-US" sz="2400" b="1" i="1" dirty="0" smtClean="0">
                <a:solidFill>
                  <a:srgbClr val="00FFFF"/>
                </a:solidFill>
              </a:rPr>
              <a:t>Use </a:t>
            </a:r>
            <a:r>
              <a:rPr lang="en-US" sz="2400" b="1" i="1" dirty="0">
                <a:solidFill>
                  <a:srgbClr val="00FFFF"/>
                </a:solidFill>
              </a:rPr>
              <a:t>precise words and phrases, relevant descriptive details, and sensory language to convey experiences and events</a:t>
            </a:r>
            <a:r>
              <a:rPr lang="en-US" sz="2400" b="1" i="1" dirty="0" smtClean="0">
                <a:solidFill>
                  <a:srgbClr val="00FFFF"/>
                </a:solidFill>
              </a:rPr>
              <a:t>.</a:t>
            </a:r>
          </a:p>
          <a:p>
            <a:r>
              <a:rPr lang="en-US" sz="2400" b="1" i="1" u="sng" dirty="0" smtClean="0">
                <a:solidFill>
                  <a:srgbClr val="00FFFF"/>
                </a:solidFill>
              </a:rPr>
              <a:t>Standard</a:t>
            </a:r>
            <a:r>
              <a:rPr lang="en-US" sz="2400" b="1" i="1" dirty="0" smtClean="0">
                <a:solidFill>
                  <a:srgbClr val="00FFFF"/>
                </a:solidFill>
              </a:rPr>
              <a:t>: </a:t>
            </a:r>
            <a:r>
              <a:rPr lang="en-US" sz="2400" b="1" i="1" dirty="0">
                <a:solidFill>
                  <a:srgbClr val="00FFFF"/>
                </a:solidFill>
              </a:rPr>
              <a:t>ELAGSE6W4 - </a:t>
            </a:r>
            <a:r>
              <a:rPr lang="en-US" sz="2400" b="1" i="1" dirty="0" smtClean="0">
                <a:solidFill>
                  <a:srgbClr val="00FFFF"/>
                </a:solidFill>
              </a:rPr>
              <a:t>Produce </a:t>
            </a:r>
            <a:r>
              <a:rPr lang="en-US" sz="2400" b="1" i="1" dirty="0">
                <a:solidFill>
                  <a:srgbClr val="00FFFF"/>
                </a:solidFill>
              </a:rPr>
              <a:t>clear and coherent writing in which the development, organization, and style are appropriate to task, purpose, and audience</a:t>
            </a:r>
            <a:r>
              <a:rPr lang="en-US" sz="2400" b="1" i="1" dirty="0" smtClean="0">
                <a:solidFill>
                  <a:srgbClr val="00FFFF"/>
                </a:solidFill>
              </a:rPr>
              <a:t>.</a:t>
            </a:r>
            <a:endParaRPr lang="en-US" sz="2400" b="1" dirty="0" smtClean="0">
              <a:solidFill>
                <a:srgbClr val="00FFFF"/>
              </a:solidFill>
            </a:endParaRPr>
          </a:p>
          <a:p>
            <a:r>
              <a:rPr lang="en-US" sz="2400" b="1" u="sng" dirty="0">
                <a:solidFill>
                  <a:srgbClr val="00FFFF"/>
                </a:solidFill>
              </a:rPr>
              <a:t>Standard</a:t>
            </a:r>
            <a:r>
              <a:rPr lang="en-US" sz="2400" b="1" dirty="0">
                <a:solidFill>
                  <a:srgbClr val="00FFFF"/>
                </a:solidFill>
              </a:rPr>
              <a:t>:  </a:t>
            </a:r>
            <a:r>
              <a:rPr lang="en-US" sz="2400" b="1" i="1" dirty="0">
                <a:solidFill>
                  <a:srgbClr val="00FFFF"/>
                </a:solidFill>
              </a:rPr>
              <a:t>ELAGSE6W1 – Write narratives to develop real or imagined experiences or events using effective techniques, relevant descriptive details, and well-structured event sequences</a:t>
            </a:r>
            <a:r>
              <a:rPr lang="en-US" sz="2400" b="1" i="1" dirty="0" smtClean="0">
                <a:solidFill>
                  <a:srgbClr val="00FFFF"/>
                </a:solidFill>
              </a:rPr>
              <a:t>.</a:t>
            </a:r>
            <a:endParaRPr lang="en-US" sz="2400" b="1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8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68" y="225780"/>
            <a:ext cx="9086491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u="sng" dirty="0" smtClean="0"/>
              <a:t>Language Arts</a:t>
            </a:r>
            <a:r>
              <a:rPr lang="en-US" sz="4400" b="1" i="1" dirty="0" smtClean="0"/>
              <a:t> –   </a:t>
            </a:r>
            <a:r>
              <a:rPr lang="en-US" sz="4400" b="1" dirty="0" smtClean="0">
                <a:solidFill>
                  <a:srgbClr val="FF9966"/>
                </a:solidFill>
              </a:rPr>
              <a:t>Work Session</a:t>
            </a:r>
            <a:r>
              <a:rPr lang="en-US" sz="4400" b="1" dirty="0">
                <a:solidFill>
                  <a:srgbClr val="00FFFF"/>
                </a:solidFill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</a:rPr>
              <a:t>11/04/15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8" y="2209800"/>
            <a:ext cx="89337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b="1" dirty="0" smtClean="0">
                <a:solidFill>
                  <a:srgbClr val="FFFF00"/>
                </a:solidFill>
              </a:rPr>
              <a:t>Unpack the standards: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600" b="1" i="1" dirty="0" smtClean="0">
                <a:solidFill>
                  <a:srgbClr val="00FFFF"/>
                </a:solidFill>
              </a:rPr>
              <a:t>ELAGSE6W3.d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600" b="1" i="1" dirty="0" smtClean="0">
                <a:solidFill>
                  <a:srgbClr val="00FFFF"/>
                </a:solidFill>
              </a:rPr>
              <a:t>ELAGSE6W4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600" b="1" i="1" dirty="0" smtClean="0">
                <a:solidFill>
                  <a:srgbClr val="00FFFF"/>
                </a:solidFill>
              </a:rPr>
              <a:t>ELAGSE6W1</a:t>
            </a:r>
          </a:p>
        </p:txBody>
      </p:sp>
    </p:spTree>
    <p:extLst>
      <p:ext uri="{BB962C8B-B14F-4D97-AF65-F5344CB8AC3E}">
        <p14:creationId xmlns:p14="http://schemas.microsoft.com/office/powerpoint/2010/main" val="379302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u="sng" dirty="0" smtClean="0"/>
              <a:t>Language Arts</a:t>
            </a:r>
            <a:r>
              <a:rPr lang="en-US" sz="4000" b="1" i="1" dirty="0" smtClean="0"/>
              <a:t> –</a:t>
            </a:r>
            <a:r>
              <a:rPr lang="en-US" sz="2800" b="1" dirty="0" smtClean="0">
                <a:solidFill>
                  <a:srgbClr val="00FFFF"/>
                </a:solidFill>
              </a:rPr>
              <a:t>11/04/15 </a:t>
            </a:r>
            <a:r>
              <a:rPr lang="en-US" sz="2800" b="1" dirty="0" smtClean="0">
                <a:solidFill>
                  <a:srgbClr val="00FFFF"/>
                </a:solidFill>
              </a:rPr>
              <a:t/>
            </a:r>
            <a:br>
              <a:rPr lang="en-US" sz="2800" b="1" dirty="0" smtClean="0">
                <a:solidFill>
                  <a:srgbClr val="00FFFF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Closing session</a:t>
            </a:r>
            <a:endParaRPr lang="en-US" sz="4000" b="1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514600"/>
            <a:ext cx="8860766" cy="2438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Distribute Homework Bags </a:t>
            </a:r>
          </a:p>
          <a:p>
            <a:r>
              <a:rPr lang="en-US" sz="5400" b="1" dirty="0" smtClean="0">
                <a:solidFill>
                  <a:srgbClr val="FFFF99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Sign agendas</a:t>
            </a:r>
          </a:p>
        </p:txBody>
      </p:sp>
    </p:spTree>
    <p:extLst>
      <p:ext uri="{BB962C8B-B14F-4D97-AF65-F5344CB8AC3E}">
        <p14:creationId xmlns:p14="http://schemas.microsoft.com/office/powerpoint/2010/main" val="2721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</a:rPr>
              <a:t>      </a:t>
            </a:r>
            <a:r>
              <a:rPr lang="en-US" sz="4000" b="1" i="1" u="sng" dirty="0" smtClean="0"/>
              <a:t>8</a:t>
            </a:r>
            <a:r>
              <a:rPr lang="en-US" sz="4000" b="1" i="1" u="sng" baseline="30000" dirty="0" smtClean="0"/>
              <a:t>th</a:t>
            </a:r>
            <a:r>
              <a:rPr lang="en-US" sz="4000" b="1" i="1" u="sng" dirty="0" smtClean="0"/>
              <a:t> </a:t>
            </a:r>
            <a:r>
              <a:rPr lang="en-US" sz="4000" b="1" i="1" u="sng" dirty="0"/>
              <a:t>Grade Language Arts</a:t>
            </a:r>
            <a:r>
              <a:rPr lang="en-US" sz="4000" b="1" i="1" dirty="0"/>
              <a:t> – </a:t>
            </a:r>
            <a:r>
              <a:rPr lang="en-US" sz="2400" b="1" dirty="0" smtClean="0">
                <a:solidFill>
                  <a:schemeClr val="bg1"/>
                </a:solidFill>
              </a:rPr>
              <a:t>11/04/15</a:t>
            </a:r>
            <a:r>
              <a:rPr lang="en-US" sz="2400" b="1" dirty="0">
                <a:solidFill>
                  <a:schemeClr val="bg1"/>
                </a:solidFill>
              </a:rPr>
              <a:t/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rgbClr val="00FFFF"/>
                </a:solidFill>
              </a:rPr>
              <a:t>opening session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371600"/>
            <a:ext cx="9067800" cy="3733800"/>
          </a:xfrm>
        </p:spPr>
        <p:txBody>
          <a:bodyPr>
            <a:noAutofit/>
          </a:bodyPr>
          <a:lstStyle/>
          <a:p>
            <a:pPr marL="36576" lvl="0" indent="0" algn="ctr">
              <a:buClr>
                <a:prstClr val="white"/>
              </a:buClr>
              <a:buNone/>
            </a:pPr>
            <a:r>
              <a:rPr lang="en-US" sz="36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SIT IN YOUR SEATS</a:t>
            </a:r>
            <a:r>
              <a:rPr lang="en-US" sz="3600" b="1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.</a:t>
            </a:r>
            <a:endParaRPr lang="en-US" sz="3600" b="1" u="sng" dirty="0">
              <a:solidFill>
                <a:srgbClr val="FFCCFF"/>
              </a:solidFill>
              <a:latin typeface="Eras Bold ITC" panose="020B0907030504020204" pitchFamily="34" charset="0"/>
            </a:endParaRPr>
          </a:p>
          <a:p>
            <a:pPr lvl="0">
              <a:buClr>
                <a:prstClr val="white"/>
              </a:buClr>
            </a:pPr>
            <a:r>
              <a:rPr lang="en-US" sz="3600" b="1" u="sng" dirty="0" smtClean="0">
                <a:solidFill>
                  <a:srgbClr val="FFCCFF"/>
                </a:solidFill>
                <a:latin typeface="Eras Bold ITC" panose="020B0907030504020204" pitchFamily="34" charset="0"/>
              </a:rPr>
              <a:t>your </a:t>
            </a:r>
            <a:r>
              <a:rPr lang="en-US" sz="3600" b="1" u="sng" dirty="0">
                <a:solidFill>
                  <a:srgbClr val="FFCCFF"/>
                </a:solidFill>
                <a:latin typeface="Eras Bold ITC" panose="020B0907030504020204" pitchFamily="34" charset="0"/>
              </a:rPr>
              <a:t>agenda on my table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prstClr val="white"/>
              </a:buClr>
            </a:pPr>
            <a:r>
              <a:rPr 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Sharpen pencils 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prstClr val="white"/>
              </a:buClr>
            </a:pP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 Pate pass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the writing journals </a:t>
            </a:r>
          </a:p>
          <a:p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9176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u="sng" dirty="0" smtClean="0"/>
              <a:t>Language Arts</a:t>
            </a:r>
            <a:r>
              <a:rPr lang="en-US" sz="4400" b="1" i="1" dirty="0" smtClean="0"/>
              <a:t> –</a:t>
            </a:r>
            <a:r>
              <a:rPr lang="en-US" sz="4400" b="1" dirty="0">
                <a:solidFill>
                  <a:srgbClr val="00FFFF"/>
                </a:solidFill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</a:rPr>
              <a:t>11/04/15 </a:t>
            </a:r>
            <a:r>
              <a:rPr lang="en-US" sz="2800" b="1" dirty="0" smtClean="0">
                <a:solidFill>
                  <a:srgbClr val="00FFFF"/>
                </a:solidFill>
              </a:rPr>
              <a:t/>
            </a:r>
            <a:br>
              <a:rPr lang="en-US" sz="2800" b="1" dirty="0" smtClean="0">
                <a:solidFill>
                  <a:srgbClr val="00FFFF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Work session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7381" y="1447800"/>
            <a:ext cx="9144000" cy="4572000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rgbClr val="FFFF00"/>
                </a:solidFill>
              </a:rPr>
              <a:t>Essential </a:t>
            </a:r>
            <a:r>
              <a:rPr lang="en-US" sz="2400" b="1" u="sng" dirty="0" smtClean="0">
                <a:solidFill>
                  <a:srgbClr val="FFFF00"/>
                </a:solidFill>
              </a:rPr>
              <a:t>Question: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How </a:t>
            </a:r>
            <a:r>
              <a:rPr lang="en-US" sz="2400" dirty="0">
                <a:solidFill>
                  <a:srgbClr val="FFFF00"/>
                </a:solidFill>
              </a:rPr>
              <a:t>can using a variety of sentences within my writing </a:t>
            </a:r>
            <a:r>
              <a:rPr lang="en-US" sz="2400" dirty="0" smtClean="0">
                <a:solidFill>
                  <a:srgbClr val="FFFF00"/>
                </a:solidFill>
              </a:rPr>
              <a:t>to enhance </a:t>
            </a:r>
            <a:r>
              <a:rPr lang="en-US" sz="2400" dirty="0">
                <a:solidFill>
                  <a:srgbClr val="FFFF00"/>
                </a:solidFill>
              </a:rPr>
              <a:t>my </a:t>
            </a:r>
            <a:r>
              <a:rPr lang="en-US" sz="2400" dirty="0" smtClean="0">
                <a:solidFill>
                  <a:srgbClr val="FFFF00"/>
                </a:solidFill>
              </a:rPr>
              <a:t>writing?</a:t>
            </a:r>
            <a:endParaRPr lang="en-US" sz="2400" u="sng" dirty="0"/>
          </a:p>
          <a:p>
            <a:r>
              <a:rPr lang="en-US" sz="2400" b="1" i="1" u="sng" dirty="0" smtClean="0">
                <a:solidFill>
                  <a:srgbClr val="00FFFF"/>
                </a:solidFill>
              </a:rPr>
              <a:t>Standard</a:t>
            </a:r>
            <a:r>
              <a:rPr lang="en-US" sz="2400" b="1" i="1" dirty="0" smtClean="0">
                <a:solidFill>
                  <a:srgbClr val="00FFFF"/>
                </a:solidFill>
              </a:rPr>
              <a:t>: </a:t>
            </a:r>
            <a:r>
              <a:rPr lang="en-US" sz="2400" b="1" i="1" dirty="0">
                <a:solidFill>
                  <a:srgbClr val="00FFFF"/>
                </a:solidFill>
              </a:rPr>
              <a:t>ELASE8W4 - </a:t>
            </a:r>
            <a:r>
              <a:rPr lang="en-US" sz="2400" b="1" i="1" dirty="0" smtClean="0">
                <a:solidFill>
                  <a:srgbClr val="00FFFF"/>
                </a:solidFill>
              </a:rPr>
              <a:t>Produce </a:t>
            </a:r>
            <a:r>
              <a:rPr lang="en-US" sz="2400" b="1" i="1" dirty="0">
                <a:solidFill>
                  <a:srgbClr val="00FFFF"/>
                </a:solidFill>
              </a:rPr>
              <a:t>clear and coherent writing in which the development, organization, and style are appropriate to task, purpose, and audience</a:t>
            </a:r>
            <a:r>
              <a:rPr lang="en-US" sz="2400" b="1" i="1" dirty="0" smtClean="0">
                <a:solidFill>
                  <a:srgbClr val="00FFFF"/>
                </a:solidFill>
              </a:rPr>
              <a:t>.</a:t>
            </a:r>
          </a:p>
          <a:p>
            <a:r>
              <a:rPr lang="en-US" sz="2400" b="1" i="1" dirty="0">
                <a:solidFill>
                  <a:srgbClr val="00FFFF"/>
                </a:solidFill>
              </a:rPr>
              <a:t>Standard: ELASE8W3 - </a:t>
            </a:r>
            <a:r>
              <a:rPr lang="en-US" sz="2400" b="1" i="1" dirty="0" smtClean="0">
                <a:solidFill>
                  <a:srgbClr val="00FFFF"/>
                </a:solidFill>
              </a:rPr>
              <a:t>Write </a:t>
            </a:r>
            <a:r>
              <a:rPr lang="en-US" sz="2400" b="1" i="1" dirty="0">
                <a:solidFill>
                  <a:srgbClr val="00FFFF"/>
                </a:solidFill>
              </a:rPr>
              <a:t>narratives to develop real or imaged experiences or events using effective techniques, relevant descriptive details, and well-structured event sequences.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16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-76200" y="76200"/>
            <a:ext cx="9144000" cy="1219200"/>
          </a:xfrm>
        </p:spPr>
        <p:txBody>
          <a:bodyPr>
            <a:normAutofit fontScale="90000" lnSpcReduction="10000"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Language Arts</a:t>
            </a:r>
            <a:r>
              <a:rPr lang="en-US" sz="4400" b="1" i="1" dirty="0" smtClean="0"/>
              <a:t> –   </a:t>
            </a:r>
            <a:r>
              <a:rPr lang="en-US" sz="4400" b="1" dirty="0" smtClean="0">
                <a:solidFill>
                  <a:srgbClr val="FF9966"/>
                </a:solidFill>
              </a:rPr>
              <a:t>Work Session</a:t>
            </a:r>
            <a:r>
              <a:rPr lang="en-US" sz="4400" b="1" dirty="0" smtClean="0">
                <a:solidFill>
                  <a:srgbClr val="00FFFF"/>
                </a:solidFill>
              </a:rPr>
              <a:t>	</a:t>
            </a:r>
            <a:r>
              <a:rPr lang="en-US" sz="2800" b="1" dirty="0" smtClean="0">
                <a:solidFill>
                  <a:srgbClr val="00FFFF"/>
                </a:solidFill>
              </a:rPr>
              <a:t>11/04/15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557" y="1304026"/>
            <a:ext cx="889311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Continue Types of Sentence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FFFF"/>
                </a:solidFill>
              </a:rPr>
              <a:t>Simple Sentence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99"/>
                </a:solidFill>
              </a:rPr>
              <a:t>Declarative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00CC"/>
                </a:solidFill>
              </a:rPr>
              <a:t>Imperative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B0F0"/>
                </a:solidFill>
              </a:rPr>
              <a:t>Interrogative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66CC"/>
                </a:solidFill>
              </a:rPr>
              <a:t>Exclamatory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92D050"/>
                </a:solidFill>
              </a:rPr>
              <a:t>Compound Sentence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CCFF"/>
                </a:solidFill>
              </a:rPr>
              <a:t>Complex Compound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FFFF"/>
                </a:solidFill>
              </a:rPr>
              <a:t>Compound/Complex Sentence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IAN Book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Whole Group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FFFF00"/>
                </a:solidFill>
              </a:rPr>
              <a:t>Unpack the standards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FFFF"/>
                </a:solidFill>
              </a:rPr>
              <a:t>ELAGSE8W3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FFFF"/>
                </a:solidFill>
              </a:rPr>
              <a:t>ELAGSE8W4</a:t>
            </a:r>
          </a:p>
        </p:txBody>
      </p:sp>
    </p:spTree>
    <p:extLst>
      <p:ext uri="{BB962C8B-B14F-4D97-AF65-F5344CB8AC3E}">
        <p14:creationId xmlns:p14="http://schemas.microsoft.com/office/powerpoint/2010/main" val="22831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8755" y="21566"/>
            <a:ext cx="90678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u="sng" dirty="0" smtClean="0"/>
              <a:t>Language Arts</a:t>
            </a:r>
            <a:r>
              <a:rPr lang="en-US" sz="4000" b="1" i="1" dirty="0" smtClean="0"/>
              <a:t> –</a:t>
            </a:r>
            <a:r>
              <a:rPr lang="en-US" sz="2800" b="1" dirty="0" smtClean="0">
                <a:solidFill>
                  <a:srgbClr val="00FFFF"/>
                </a:solidFill>
              </a:rPr>
              <a:t>11/04/15 </a:t>
            </a:r>
            <a:r>
              <a:rPr lang="en-US" sz="2800" b="1" dirty="0" smtClean="0">
                <a:solidFill>
                  <a:srgbClr val="00FFFF"/>
                </a:solidFill>
              </a:rPr>
              <a:t/>
            </a:r>
            <a:br>
              <a:rPr lang="en-US" sz="2800" b="1" dirty="0" smtClean="0">
                <a:solidFill>
                  <a:srgbClr val="00FFFF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Closing session</a:t>
            </a:r>
            <a:endParaRPr lang="en-US" sz="4000" b="1" dirty="0">
              <a:solidFill>
                <a:srgbClr val="00FF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755" y="1676400"/>
            <a:ext cx="8860766" cy="502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 smtClean="0">
                <a:solidFill>
                  <a:srgbClr val="00FFF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Students will spin the BIG </a:t>
            </a:r>
            <a:r>
              <a:rPr lang="en-US" sz="7200" b="1" dirty="0" smtClean="0">
                <a:solidFill>
                  <a:srgbClr val="FFCCF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WHEEL</a:t>
            </a:r>
            <a:r>
              <a:rPr lang="en-US" sz="7200" b="1" dirty="0" smtClean="0">
                <a:solidFill>
                  <a:srgbClr val="00FFF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&amp; answer </a:t>
            </a:r>
            <a:r>
              <a:rPr lang="en-US" sz="7200" b="1" dirty="0" smtClean="0">
                <a:solidFill>
                  <a:srgbClr val="00FFF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the </a:t>
            </a:r>
            <a:r>
              <a:rPr lang="en-US" sz="7200" b="1" dirty="0" smtClean="0">
                <a:solidFill>
                  <a:srgbClr val="00FFFF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question</a:t>
            </a:r>
          </a:p>
          <a:p>
            <a:r>
              <a:rPr lang="en-US" sz="7200" b="1" dirty="0" smtClean="0">
                <a:solidFill>
                  <a:srgbClr val="FFFF99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Sign agendas</a:t>
            </a:r>
          </a:p>
        </p:txBody>
      </p:sp>
    </p:spTree>
    <p:extLst>
      <p:ext uri="{BB962C8B-B14F-4D97-AF65-F5344CB8AC3E}">
        <p14:creationId xmlns:p14="http://schemas.microsoft.com/office/powerpoint/2010/main" val="321236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253" y="76200"/>
            <a:ext cx="9008853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i="1" u="sng" dirty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 Language Arts</a:t>
            </a:r>
            <a:r>
              <a:rPr lang="en-US" sz="4400" b="1" i="1" dirty="0" smtClean="0"/>
              <a:t> – </a:t>
            </a:r>
            <a:r>
              <a:rPr lang="en-US" sz="2800" b="1" dirty="0" smtClean="0">
                <a:solidFill>
                  <a:schemeClr val="bg1"/>
                </a:solidFill>
              </a:rPr>
              <a:t>11/04/15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rgbClr val="00FFFF"/>
                </a:solidFill>
              </a:rPr>
              <a:t>opening session</a:t>
            </a:r>
            <a:endParaRPr lang="en-US" sz="4400" b="1" dirty="0">
              <a:solidFill>
                <a:srgbClr val="00FFFF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077200" cy="3200400"/>
          </a:xfrm>
          <a:ln>
            <a:noFill/>
          </a:ln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3400" b="1" dirty="0" smtClean="0">
                <a:solidFill>
                  <a:srgbClr val="FFFF00"/>
                </a:solidFill>
                <a:latin typeface="Copperplate Gothic Bold" panose="020E0705020206020404" pitchFamily="34" charset="0"/>
              </a:rPr>
              <a:t>SIT IN YOUR SEATS.	</a:t>
            </a:r>
            <a:endParaRPr lang="en-US" sz="3400" b="1" u="sng" dirty="0" smtClean="0">
              <a:solidFill>
                <a:srgbClr val="00FFFF"/>
              </a:solidFill>
              <a:latin typeface="Eras Bold ITC" panose="020B0907030504020204" pitchFamily="34" charset="0"/>
            </a:endParaRPr>
          </a:p>
          <a:p>
            <a:r>
              <a:rPr lang="en-US" sz="3400" b="1" u="sng" dirty="0" smtClean="0">
                <a:solidFill>
                  <a:srgbClr val="FFCCFF"/>
                </a:solidFill>
                <a:latin typeface="Eras Bold ITC" panose="020B0907030504020204" pitchFamily="34" charset="0"/>
              </a:rPr>
              <a:t>Place your agenda on my table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99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Sharpen your pencil.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Ms. Khan pass 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the writing journals </a:t>
            </a:r>
          </a:p>
        </p:txBody>
      </p:sp>
    </p:spTree>
    <p:extLst>
      <p:ext uri="{BB962C8B-B14F-4D97-AF65-F5344CB8AC3E}">
        <p14:creationId xmlns:p14="http://schemas.microsoft.com/office/powerpoint/2010/main" val="18133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106319</TotalTime>
  <Words>472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Aparajita</vt:lpstr>
      <vt:lpstr>Calibri</vt:lpstr>
      <vt:lpstr>Century Gothic</vt:lpstr>
      <vt:lpstr>Copperplate Gothic Bold</vt:lpstr>
      <vt:lpstr>Eras Bold ITC</vt:lpstr>
      <vt:lpstr>Times New Roman</vt:lpstr>
      <vt:lpstr>Wingdings</vt:lpstr>
      <vt:lpstr>Wingdings 3</vt:lpstr>
      <vt:lpstr>Slice</vt:lpstr>
      <vt:lpstr>6th Grade Language Arts – 11/04/15 opening session</vt:lpstr>
      <vt:lpstr>Language Arts – 11/04/15  Work session</vt:lpstr>
      <vt:lpstr>Language Arts –   Work Session 11/04/15</vt:lpstr>
      <vt:lpstr>Language Arts –11/04/15  Closing session</vt:lpstr>
      <vt:lpstr>      8th Grade Language Arts – 11/04/15 opening session</vt:lpstr>
      <vt:lpstr>Language Arts – 11/04/15  Work session</vt:lpstr>
      <vt:lpstr>PowerPoint Presentation</vt:lpstr>
      <vt:lpstr>PowerPoint Presentation</vt:lpstr>
      <vt:lpstr>PowerPoint Presentation</vt:lpstr>
      <vt:lpstr>Language Arts – 11/04/15  Work session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These items to your agendaS!!!</dc:title>
  <dc:creator>Lindsey Thurman</dc:creator>
  <cp:lastModifiedBy>Lorena Lockhart</cp:lastModifiedBy>
  <cp:revision>475</cp:revision>
  <cp:lastPrinted>2015-10-12T18:06:39Z</cp:lastPrinted>
  <dcterms:created xsi:type="dcterms:W3CDTF">2012-10-02T13:25:30Z</dcterms:created>
  <dcterms:modified xsi:type="dcterms:W3CDTF">2015-11-04T16:46:50Z</dcterms:modified>
</cp:coreProperties>
</file>