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74" r:id="rId1"/>
  </p:sldMasterIdLst>
  <p:notesMasterIdLst>
    <p:notesMasterId r:id="rId14"/>
  </p:notesMasterIdLst>
  <p:handoutMasterIdLst>
    <p:handoutMasterId r:id="rId15"/>
  </p:handoutMasterIdLst>
  <p:sldIdLst>
    <p:sldId id="277" r:id="rId2"/>
    <p:sldId id="267" r:id="rId3"/>
    <p:sldId id="281" r:id="rId4"/>
    <p:sldId id="280" r:id="rId5"/>
    <p:sldId id="273" r:id="rId6"/>
    <p:sldId id="283" r:id="rId7"/>
    <p:sldId id="282" r:id="rId8"/>
    <p:sldId id="284" r:id="rId9"/>
    <p:sldId id="285" r:id="rId10"/>
    <p:sldId id="287" r:id="rId11"/>
    <p:sldId id="286" r:id="rId12"/>
    <p:sldId id="288" r:id="rId13"/>
  </p:sldIdLst>
  <p:sldSz cx="9144000" cy="6858000" type="screen4x3"/>
  <p:notesSz cx="6858000" cy="91995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97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CC"/>
    <a:srgbClr val="00FFFF"/>
    <a:srgbClr val="FFCCFF"/>
    <a:srgbClr val="0000CC"/>
    <a:srgbClr val="009900"/>
    <a:srgbClr val="FFFF99"/>
    <a:srgbClr val="CC0099"/>
    <a:srgbClr val="FF3399"/>
    <a:srgbClr val="FFD85B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65" autoAdjust="0"/>
    <p:restoredTop sz="86475" autoAdjust="0"/>
  </p:normalViewPr>
  <p:slideViewPr>
    <p:cSldViewPr>
      <p:cViewPr varScale="1">
        <p:scale>
          <a:sx n="89" d="100"/>
          <a:sy n="89" d="100"/>
        </p:scale>
        <p:origin x="1291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22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9" d="100"/>
          <a:sy n="69" d="100"/>
        </p:scale>
        <p:origin x="-2826" y="-108"/>
      </p:cViewPr>
      <p:guideLst>
        <p:guide orient="horz" pos="2897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2007" cy="460770"/>
          </a:xfrm>
          <a:prstGeom prst="rect">
            <a:avLst/>
          </a:prstGeom>
        </p:spPr>
        <p:txBody>
          <a:bodyPr vert="horz" lIns="90480" tIns="45240" rIns="90480" bIns="4524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439" y="1"/>
            <a:ext cx="2972007" cy="460770"/>
          </a:xfrm>
          <a:prstGeom prst="rect">
            <a:avLst/>
          </a:prstGeom>
        </p:spPr>
        <p:txBody>
          <a:bodyPr vert="horz" lIns="90480" tIns="45240" rIns="90480" bIns="45240" rtlCol="0"/>
          <a:lstStyle>
            <a:lvl1pPr algn="r">
              <a:defRPr sz="1200"/>
            </a:lvl1pPr>
          </a:lstStyle>
          <a:p>
            <a:fld id="{6B89F635-6F14-4162-8F88-1C14AE27985E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37210"/>
            <a:ext cx="2972007" cy="460770"/>
          </a:xfrm>
          <a:prstGeom prst="rect">
            <a:avLst/>
          </a:prstGeom>
        </p:spPr>
        <p:txBody>
          <a:bodyPr vert="horz" lIns="90480" tIns="45240" rIns="90480" bIns="4524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439" y="8737210"/>
            <a:ext cx="2972007" cy="460770"/>
          </a:xfrm>
          <a:prstGeom prst="rect">
            <a:avLst/>
          </a:prstGeom>
        </p:spPr>
        <p:txBody>
          <a:bodyPr vert="horz" lIns="90480" tIns="45240" rIns="90480" bIns="45240" rtlCol="0" anchor="b"/>
          <a:lstStyle>
            <a:lvl1pPr algn="r">
              <a:defRPr sz="1200"/>
            </a:lvl1pPr>
          </a:lstStyle>
          <a:p>
            <a:fld id="{4A8C30E8-B8E1-4F54-B40C-7614AF0DCA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5613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03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03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2E4B7D-67BC-42A4-82C4-3F0156918559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30300" y="690563"/>
            <a:ext cx="4597400" cy="34496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70388"/>
            <a:ext cx="5486400" cy="4138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37600"/>
            <a:ext cx="2971800" cy="4603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737600"/>
            <a:ext cx="2971800" cy="4603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60DB58-8088-43D6-A100-9A3B0DA2B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0393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352CA-0488-4107-B417-63A588798DDC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53A0-AC31-456D-9996-3D3D04D3C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159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352CA-0488-4107-B417-63A588798DDC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53A0-AC31-456D-9996-3D3D04D3C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70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352CA-0488-4107-B417-63A588798DDC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53A0-AC31-456D-9996-3D3D04D3C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4530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352CA-0488-4107-B417-63A588798DDC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53A0-AC31-456D-9996-3D3D04D3C5FD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754193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352CA-0488-4107-B417-63A588798DDC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53A0-AC31-456D-9996-3D3D04D3C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2647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352CA-0488-4107-B417-63A588798DDC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53A0-AC31-456D-9996-3D3D04D3C5FD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840671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352CA-0488-4107-B417-63A588798DDC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53A0-AC31-456D-9996-3D3D04D3C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6030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352CA-0488-4107-B417-63A588798DDC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53A0-AC31-456D-9996-3D3D04D3C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8444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352CA-0488-4107-B417-63A588798DDC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53A0-AC31-456D-9996-3D3D04D3C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912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352CA-0488-4107-B417-63A588798DDC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53A0-AC31-456D-9996-3D3D04D3C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83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352CA-0488-4107-B417-63A588798DDC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53A0-AC31-456D-9996-3D3D04D3C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20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352CA-0488-4107-B417-63A588798DDC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53A0-AC31-456D-9996-3D3D04D3C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465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352CA-0488-4107-B417-63A588798DDC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53A0-AC31-456D-9996-3D3D04D3C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905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352CA-0488-4107-B417-63A588798DDC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53A0-AC31-456D-9996-3D3D04D3C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372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352CA-0488-4107-B417-63A588798DDC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53A0-AC31-456D-9996-3D3D04D3C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742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352CA-0488-4107-B417-63A588798DDC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53A0-AC31-456D-9996-3D3D04D3C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602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352CA-0488-4107-B417-63A588798DDC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53A0-AC31-456D-9996-3D3D04D3C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683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02D352CA-0488-4107-B417-63A588798DDC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1A3753A0-AC31-456D-9996-3D3D04D3C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88270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075" r:id="rId1"/>
    <p:sldLayoutId id="2147484076" r:id="rId2"/>
    <p:sldLayoutId id="2147484077" r:id="rId3"/>
    <p:sldLayoutId id="2147484078" r:id="rId4"/>
    <p:sldLayoutId id="2147484079" r:id="rId5"/>
    <p:sldLayoutId id="2147484080" r:id="rId6"/>
    <p:sldLayoutId id="2147484081" r:id="rId7"/>
    <p:sldLayoutId id="2147484082" r:id="rId8"/>
    <p:sldLayoutId id="2147484083" r:id="rId9"/>
    <p:sldLayoutId id="2147484084" r:id="rId10"/>
    <p:sldLayoutId id="2147484085" r:id="rId11"/>
    <p:sldLayoutId id="2147484086" r:id="rId12"/>
    <p:sldLayoutId id="2147484087" r:id="rId13"/>
    <p:sldLayoutId id="2147484088" r:id="rId14"/>
    <p:sldLayoutId id="2147484089" r:id="rId15"/>
    <p:sldLayoutId id="2147484090" r:id="rId16"/>
    <p:sldLayoutId id="214748409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53" y="76200"/>
            <a:ext cx="9008853" cy="9144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b="1" i="1" u="sng" dirty="0" smtClean="0"/>
              <a:t>6</a:t>
            </a:r>
            <a:r>
              <a:rPr lang="en-US" sz="4400" b="1" i="1" u="sng" baseline="30000" dirty="0" smtClean="0"/>
              <a:t>th</a:t>
            </a:r>
            <a:r>
              <a:rPr lang="en-US" sz="4400" b="1" i="1" u="sng" dirty="0" smtClean="0"/>
              <a:t> Grade Language Arts</a:t>
            </a:r>
            <a:r>
              <a:rPr lang="en-US" sz="4400" b="1" i="1" dirty="0"/>
              <a:t> </a:t>
            </a:r>
            <a:r>
              <a:rPr lang="en-US" sz="4400" b="1" i="1" dirty="0" smtClean="0"/>
              <a:t>– </a:t>
            </a:r>
            <a:r>
              <a:rPr lang="en-US" sz="2800" b="1" dirty="0" smtClean="0">
                <a:solidFill>
                  <a:schemeClr val="bg1"/>
                </a:solidFill>
              </a:rPr>
              <a:t>11/02/15</a:t>
            </a:r>
            <a:br>
              <a:rPr lang="en-US" sz="2800" b="1" dirty="0" smtClean="0">
                <a:solidFill>
                  <a:schemeClr val="bg1"/>
                </a:solidFill>
              </a:rPr>
            </a:br>
            <a:r>
              <a:rPr lang="en-US" sz="2800" b="1" dirty="0" smtClean="0">
                <a:solidFill>
                  <a:srgbClr val="00FFFF"/>
                </a:solidFill>
              </a:rPr>
              <a:t>opening session</a:t>
            </a:r>
            <a:endParaRPr lang="en-US" sz="4400" b="1" dirty="0">
              <a:solidFill>
                <a:srgbClr val="00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926" y="1676400"/>
            <a:ext cx="8797506" cy="3505200"/>
          </a:xfrm>
          <a:ln>
            <a:noFill/>
          </a:ln>
        </p:spPr>
        <p:txBody>
          <a:bodyPr>
            <a:normAutofit fontScale="92500"/>
          </a:bodyPr>
          <a:lstStyle/>
          <a:p>
            <a:pPr marL="36576" indent="0" algn="ctr">
              <a:buNone/>
            </a:pPr>
            <a:r>
              <a:rPr lang="en-US" sz="3000" b="1" dirty="0" smtClean="0">
                <a:solidFill>
                  <a:srgbClr val="FFFF00"/>
                </a:solidFill>
                <a:latin typeface="Copperplate Gothic Bold" panose="020E0705020206020404" pitchFamily="34" charset="0"/>
              </a:rPr>
              <a:t>Enter classroom quietly – NO TALKING</a:t>
            </a:r>
            <a:endParaRPr lang="en-US" sz="3000" b="1" u="sng" dirty="0" smtClean="0">
              <a:solidFill>
                <a:srgbClr val="00FFFF"/>
              </a:solidFill>
              <a:latin typeface="Eras Bold ITC" panose="020B0907030504020204" pitchFamily="34" charset="0"/>
            </a:endParaRPr>
          </a:p>
          <a:p>
            <a:r>
              <a:rPr lang="en-US" sz="3400" b="1" u="sng" dirty="0" smtClean="0">
                <a:solidFill>
                  <a:srgbClr val="FFCCFF"/>
                </a:solidFill>
                <a:latin typeface="Eras Bold ITC" panose="020B0907030504020204" pitchFamily="34" charset="0"/>
              </a:rPr>
              <a:t>Place your agenda on my table</a:t>
            </a:r>
          </a:p>
          <a:p>
            <a:r>
              <a:rPr lang="en-US" sz="3400" b="1" u="sng" dirty="0" smtClean="0">
                <a:solidFill>
                  <a:srgbClr val="00FFFF"/>
                </a:solidFill>
                <a:latin typeface="Eras Bold ITC" panose="020B0907030504020204" pitchFamily="34" charset="0"/>
              </a:rPr>
              <a:t>Sharpen your pencils if you need to</a:t>
            </a:r>
          </a:p>
          <a:p>
            <a:r>
              <a:rPr lang="en-US" sz="3400" b="1" dirty="0" smtClean="0">
                <a:solidFill>
                  <a:srgbClr val="92D050"/>
                </a:solidFill>
                <a:latin typeface="Eras Bold ITC" panose="020B0907030504020204" pitchFamily="34" charset="0"/>
              </a:rPr>
              <a:t>Ms. Beam pass out </a:t>
            </a:r>
            <a:r>
              <a:rPr lang="en-US" sz="3400" b="1" smtClean="0">
                <a:solidFill>
                  <a:srgbClr val="92D050"/>
                </a:solidFill>
                <a:latin typeface="Eras Bold ITC" panose="020B0907030504020204" pitchFamily="34" charset="0"/>
              </a:rPr>
              <a:t>writing  journals</a:t>
            </a:r>
            <a:endParaRPr lang="en-US" sz="3400" b="1" dirty="0" smtClean="0">
              <a:solidFill>
                <a:srgbClr val="92D050"/>
              </a:solidFill>
              <a:latin typeface="Eras Bold ITC" panose="020B0907030504020204" pitchFamily="34" charset="0"/>
            </a:endParaRPr>
          </a:p>
          <a:p>
            <a:r>
              <a:rPr lang="en-US" sz="3400" b="1" dirty="0" smtClean="0">
                <a:solidFill>
                  <a:srgbClr val="FFC000"/>
                </a:solidFill>
                <a:latin typeface="Eras Bold ITC" panose="020B0907030504020204" pitchFamily="34" charset="0"/>
              </a:rPr>
              <a:t>Homework Bags will go home tomorrow</a:t>
            </a:r>
          </a:p>
        </p:txBody>
      </p:sp>
    </p:spTree>
    <p:extLst>
      <p:ext uri="{BB962C8B-B14F-4D97-AF65-F5344CB8AC3E}">
        <p14:creationId xmlns:p14="http://schemas.microsoft.com/office/powerpoint/2010/main" val="4046569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b="1" i="1" u="sng" dirty="0" smtClean="0"/>
              <a:t>Language Arts</a:t>
            </a:r>
            <a:r>
              <a:rPr lang="en-US" sz="4400" b="1" i="1" dirty="0" smtClean="0"/>
              <a:t> –</a:t>
            </a:r>
            <a:r>
              <a:rPr lang="en-US" sz="4400" b="1" dirty="0">
                <a:solidFill>
                  <a:srgbClr val="00FFFF"/>
                </a:solidFill>
              </a:rPr>
              <a:t>	</a:t>
            </a:r>
            <a:r>
              <a:rPr lang="en-US" sz="2800" b="1" dirty="0" smtClean="0">
                <a:solidFill>
                  <a:srgbClr val="00FFFF"/>
                </a:solidFill>
              </a:rPr>
              <a:t>11/02/15 </a:t>
            </a:r>
            <a:br>
              <a:rPr lang="en-US" sz="2800" b="1" dirty="0" smtClean="0">
                <a:solidFill>
                  <a:srgbClr val="00FFFF"/>
                </a:solidFill>
              </a:rPr>
            </a:br>
            <a:r>
              <a:rPr lang="en-US" sz="2800" b="1" dirty="0" smtClean="0">
                <a:solidFill>
                  <a:srgbClr val="00FFFF"/>
                </a:solidFill>
              </a:rPr>
              <a:t>Work session</a:t>
            </a:r>
            <a:endParaRPr lang="en-US" sz="4400" b="1" dirty="0">
              <a:solidFill>
                <a:srgbClr val="00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1566" y="1828800"/>
            <a:ext cx="9144000" cy="3962400"/>
          </a:xfrm>
        </p:spPr>
        <p:txBody>
          <a:bodyPr>
            <a:noAutofit/>
          </a:bodyPr>
          <a:lstStyle/>
          <a:p>
            <a:r>
              <a:rPr lang="en-US" sz="2400" b="1" u="sng" dirty="0">
                <a:solidFill>
                  <a:srgbClr val="FFFF00"/>
                </a:solidFill>
              </a:rPr>
              <a:t>Essential </a:t>
            </a:r>
            <a:r>
              <a:rPr lang="en-US" sz="2400" b="1" u="sng" dirty="0" smtClean="0">
                <a:solidFill>
                  <a:srgbClr val="FFFF00"/>
                </a:solidFill>
              </a:rPr>
              <a:t>Question: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smtClean="0">
                <a:solidFill>
                  <a:srgbClr val="FFFF00"/>
                </a:solidFill>
              </a:rPr>
              <a:t>How </a:t>
            </a:r>
            <a:r>
              <a:rPr lang="en-US" sz="2400" dirty="0">
                <a:solidFill>
                  <a:srgbClr val="FFFF00"/>
                </a:solidFill>
              </a:rPr>
              <a:t>can using a variety of sentences within my writing </a:t>
            </a:r>
            <a:r>
              <a:rPr lang="en-US" sz="2400" dirty="0" smtClean="0">
                <a:solidFill>
                  <a:srgbClr val="FFFF00"/>
                </a:solidFill>
              </a:rPr>
              <a:t>to enhance  </a:t>
            </a:r>
            <a:r>
              <a:rPr lang="en-US" sz="2400" dirty="0">
                <a:solidFill>
                  <a:srgbClr val="FFFF00"/>
                </a:solidFill>
              </a:rPr>
              <a:t>my </a:t>
            </a:r>
            <a:r>
              <a:rPr lang="en-US" sz="2400" dirty="0" smtClean="0">
                <a:solidFill>
                  <a:srgbClr val="FFFF00"/>
                </a:solidFill>
              </a:rPr>
              <a:t>writing?</a:t>
            </a:r>
            <a:endParaRPr lang="en-US" sz="2400" u="sng" dirty="0"/>
          </a:p>
          <a:p>
            <a:r>
              <a:rPr lang="en-US" sz="2400" b="1" i="1" u="sng" dirty="0" smtClean="0">
                <a:solidFill>
                  <a:srgbClr val="00FFFF"/>
                </a:solidFill>
              </a:rPr>
              <a:t>Standard</a:t>
            </a:r>
            <a:r>
              <a:rPr lang="en-US" sz="2400" b="1" i="1" dirty="0">
                <a:solidFill>
                  <a:srgbClr val="00FFFF"/>
                </a:solidFill>
              </a:rPr>
              <a:t>: ELASE7W3 - </a:t>
            </a:r>
            <a:r>
              <a:rPr lang="en-US" sz="2400" b="1" i="1" dirty="0" smtClean="0">
                <a:solidFill>
                  <a:srgbClr val="00FFFF"/>
                </a:solidFill>
              </a:rPr>
              <a:t>Write </a:t>
            </a:r>
            <a:r>
              <a:rPr lang="en-US" sz="2400" b="1" i="1" dirty="0">
                <a:solidFill>
                  <a:srgbClr val="00FFFF"/>
                </a:solidFill>
              </a:rPr>
              <a:t>narratives to develop real or imaged experiences or events using effective techniques, relevant descriptive details, and well-structured event sequences</a:t>
            </a:r>
            <a:r>
              <a:rPr lang="en-US" sz="2400" b="1" i="1" dirty="0" smtClean="0">
                <a:solidFill>
                  <a:srgbClr val="00FFFF"/>
                </a:solidFill>
              </a:rPr>
              <a:t>.</a:t>
            </a:r>
          </a:p>
          <a:p>
            <a:r>
              <a:rPr lang="en-US" sz="2400" b="1" i="1" u="sng" dirty="0" smtClean="0">
                <a:solidFill>
                  <a:srgbClr val="00FFFF"/>
                </a:solidFill>
              </a:rPr>
              <a:t>Standard</a:t>
            </a:r>
            <a:r>
              <a:rPr lang="en-US" sz="2400" b="1" i="1" dirty="0">
                <a:solidFill>
                  <a:srgbClr val="00FFFF"/>
                </a:solidFill>
              </a:rPr>
              <a:t>: ELASE7W4 - </a:t>
            </a:r>
            <a:r>
              <a:rPr lang="en-US" sz="2400" b="1" i="1" dirty="0" smtClean="0">
                <a:solidFill>
                  <a:srgbClr val="00FFFF"/>
                </a:solidFill>
              </a:rPr>
              <a:t>Produce </a:t>
            </a:r>
            <a:r>
              <a:rPr lang="en-US" sz="2400" b="1" i="1" dirty="0">
                <a:solidFill>
                  <a:srgbClr val="00FFFF"/>
                </a:solidFill>
              </a:rPr>
              <a:t>clear and coherent writing in which the development, organization, and style are appropriate to task, purpose, and audience.</a:t>
            </a:r>
            <a:endParaRPr lang="en-US" sz="2400" u="sng" dirty="0"/>
          </a:p>
        </p:txBody>
      </p:sp>
    </p:spTree>
    <p:extLst>
      <p:ext uri="{BB962C8B-B14F-4D97-AF65-F5344CB8AC3E}">
        <p14:creationId xmlns:p14="http://schemas.microsoft.com/office/powerpoint/2010/main" val="288768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152400" y="228600"/>
            <a:ext cx="8839200" cy="1219200"/>
          </a:xfrm>
        </p:spPr>
        <p:txBody>
          <a:bodyPr>
            <a:normAutofit fontScale="90000" lnSpcReduction="10000"/>
          </a:bodyPr>
          <a:lstStyle/>
          <a:p>
            <a:pPr marL="0" indent="0" algn="ctr">
              <a:buNone/>
            </a:pPr>
            <a:r>
              <a:rPr lang="en-US" sz="4400" b="1" i="1" u="sng" dirty="0" smtClean="0"/>
              <a:t>Language Arts</a:t>
            </a:r>
            <a:r>
              <a:rPr lang="en-US" sz="4400" b="1" i="1" dirty="0" smtClean="0"/>
              <a:t> –   </a:t>
            </a:r>
            <a:r>
              <a:rPr lang="en-US" sz="4400" b="1" dirty="0" smtClean="0">
                <a:solidFill>
                  <a:srgbClr val="FF9966"/>
                </a:solidFill>
              </a:rPr>
              <a:t>Work Session</a:t>
            </a:r>
            <a:r>
              <a:rPr lang="en-US" sz="4400" b="1" dirty="0" smtClean="0">
                <a:solidFill>
                  <a:srgbClr val="00FFFF"/>
                </a:solidFill>
              </a:rPr>
              <a:t>	</a:t>
            </a:r>
            <a:r>
              <a:rPr lang="en-US" sz="2800" b="1" dirty="0" smtClean="0">
                <a:solidFill>
                  <a:srgbClr val="00FFFF"/>
                </a:solidFill>
              </a:rPr>
              <a:t>11/02/15</a:t>
            </a:r>
            <a:endParaRPr lang="en-US" sz="4400" b="1" dirty="0">
              <a:solidFill>
                <a:srgbClr val="00FFF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2400" y="1828800"/>
            <a:ext cx="8763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3200" b="1" dirty="0">
                <a:solidFill>
                  <a:srgbClr val="FFFF00"/>
                </a:solidFill>
              </a:rPr>
              <a:t>Types of </a:t>
            </a:r>
            <a:r>
              <a:rPr lang="en-US" sz="3200" b="1" dirty="0" smtClean="0">
                <a:solidFill>
                  <a:srgbClr val="FFFF00"/>
                </a:solidFill>
              </a:rPr>
              <a:t>Sentences IAN Activity</a:t>
            </a:r>
            <a:endParaRPr lang="en-US" sz="3200" b="1" dirty="0">
              <a:solidFill>
                <a:srgbClr val="FFFF00"/>
              </a:solidFill>
            </a:endParaRP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en-US" sz="3200" b="1" dirty="0">
                <a:solidFill>
                  <a:srgbClr val="00FFFF"/>
                </a:solidFill>
              </a:rPr>
              <a:t>Simple Sentence</a:t>
            </a:r>
          </a:p>
          <a:p>
            <a:pPr marL="1657350" lvl="3" indent="-285750">
              <a:buFont typeface="Wingdings" panose="05000000000000000000" pitchFamily="2" charset="2"/>
              <a:buChar char="Ø"/>
            </a:pPr>
            <a:r>
              <a:rPr lang="en-US" sz="3200" b="1" dirty="0">
                <a:solidFill>
                  <a:srgbClr val="FF66CC"/>
                </a:solidFill>
              </a:rPr>
              <a:t>Declarative</a:t>
            </a:r>
          </a:p>
          <a:p>
            <a:pPr marL="1657350" lvl="3" indent="-285750">
              <a:buFont typeface="Wingdings" panose="05000000000000000000" pitchFamily="2" charset="2"/>
              <a:buChar char="Ø"/>
            </a:pPr>
            <a:r>
              <a:rPr lang="en-US" sz="3200" b="1" dirty="0">
                <a:solidFill>
                  <a:srgbClr val="FF66CC"/>
                </a:solidFill>
              </a:rPr>
              <a:t>Imperative</a:t>
            </a:r>
          </a:p>
          <a:p>
            <a:pPr marL="1657350" lvl="3" indent="-285750">
              <a:buFont typeface="Wingdings" panose="05000000000000000000" pitchFamily="2" charset="2"/>
              <a:buChar char="Ø"/>
            </a:pPr>
            <a:r>
              <a:rPr lang="en-US" sz="3200" b="1" dirty="0">
                <a:solidFill>
                  <a:srgbClr val="FF66CC"/>
                </a:solidFill>
              </a:rPr>
              <a:t>Interrogative</a:t>
            </a:r>
          </a:p>
          <a:p>
            <a:pPr marL="1657350" lvl="3" indent="-285750">
              <a:buFont typeface="Wingdings" panose="05000000000000000000" pitchFamily="2" charset="2"/>
              <a:buChar char="Ø"/>
            </a:pPr>
            <a:r>
              <a:rPr lang="en-US" sz="3200" b="1" dirty="0">
                <a:solidFill>
                  <a:srgbClr val="FF66CC"/>
                </a:solidFill>
              </a:rPr>
              <a:t>Exclamatory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en-US" sz="3200" b="1" dirty="0">
                <a:solidFill>
                  <a:srgbClr val="92D050"/>
                </a:solidFill>
              </a:rPr>
              <a:t>Compound Sentence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en-US" sz="3200" b="1" dirty="0">
                <a:solidFill>
                  <a:srgbClr val="FFCCFF"/>
                </a:solidFill>
              </a:rPr>
              <a:t>Complex Compound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sz="3200" b="1" dirty="0" smtClean="0">
                <a:solidFill>
                  <a:srgbClr val="FFFF00"/>
                </a:solidFill>
              </a:rPr>
              <a:t>Whole Group</a:t>
            </a:r>
            <a:endParaRPr lang="en-US" sz="32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9769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28755" y="21566"/>
            <a:ext cx="9067800" cy="1143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i="1" u="sng" dirty="0" smtClean="0"/>
              <a:t>Language Arts</a:t>
            </a:r>
            <a:r>
              <a:rPr lang="en-US" sz="4000" b="1" i="1" dirty="0" smtClean="0"/>
              <a:t> –</a:t>
            </a:r>
            <a:r>
              <a:rPr lang="en-US" sz="2800" b="1" dirty="0" smtClean="0">
                <a:solidFill>
                  <a:srgbClr val="00FFFF"/>
                </a:solidFill>
              </a:rPr>
              <a:t>11/02/15 </a:t>
            </a:r>
            <a:br>
              <a:rPr lang="en-US" sz="2800" b="1" dirty="0" smtClean="0">
                <a:solidFill>
                  <a:srgbClr val="00FFFF"/>
                </a:solidFill>
              </a:rPr>
            </a:br>
            <a:r>
              <a:rPr lang="en-US" sz="2800" b="1" dirty="0" smtClean="0">
                <a:solidFill>
                  <a:srgbClr val="00FFFF"/>
                </a:solidFill>
              </a:rPr>
              <a:t>Closing session</a:t>
            </a:r>
            <a:endParaRPr lang="en-US" sz="4000" b="1" dirty="0">
              <a:solidFill>
                <a:srgbClr val="00FFFF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8755" y="1676400"/>
            <a:ext cx="8860766" cy="3048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sz="7200" b="1" dirty="0" smtClean="0">
                <a:solidFill>
                  <a:srgbClr val="FFFF99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Sign agendas</a:t>
            </a:r>
          </a:p>
        </p:txBody>
      </p:sp>
    </p:spTree>
    <p:extLst>
      <p:ext uri="{BB962C8B-B14F-4D97-AF65-F5344CB8AC3E}">
        <p14:creationId xmlns:p14="http://schemas.microsoft.com/office/powerpoint/2010/main" val="2622950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b="1" i="1" u="sng" dirty="0" smtClean="0"/>
              <a:t>Language Arts</a:t>
            </a:r>
            <a:r>
              <a:rPr lang="en-US" sz="4400" b="1" i="1" dirty="0" smtClean="0"/>
              <a:t> –</a:t>
            </a:r>
            <a:r>
              <a:rPr lang="en-US" sz="4400" b="1" dirty="0">
                <a:solidFill>
                  <a:srgbClr val="00FFFF"/>
                </a:solidFill>
              </a:rPr>
              <a:t>	</a:t>
            </a:r>
            <a:r>
              <a:rPr lang="en-US" sz="2800" b="1" dirty="0" smtClean="0">
                <a:solidFill>
                  <a:srgbClr val="00FFFF"/>
                </a:solidFill>
              </a:rPr>
              <a:t>11/02/15 </a:t>
            </a:r>
            <a:br>
              <a:rPr lang="en-US" sz="2800" b="1" dirty="0" smtClean="0">
                <a:solidFill>
                  <a:srgbClr val="00FFFF"/>
                </a:solidFill>
              </a:rPr>
            </a:br>
            <a:r>
              <a:rPr lang="en-US" sz="2800" b="1" dirty="0" smtClean="0">
                <a:solidFill>
                  <a:srgbClr val="00FFFF"/>
                </a:solidFill>
              </a:rPr>
              <a:t>Work session</a:t>
            </a:r>
            <a:endParaRPr lang="en-US" sz="4400" b="1" dirty="0">
              <a:solidFill>
                <a:srgbClr val="00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5334000"/>
          </a:xfrm>
        </p:spPr>
        <p:txBody>
          <a:bodyPr>
            <a:noAutofit/>
          </a:bodyPr>
          <a:lstStyle/>
          <a:p>
            <a:r>
              <a:rPr lang="en-US" sz="2400" b="1" u="sng" dirty="0">
                <a:solidFill>
                  <a:srgbClr val="FFFF00"/>
                </a:solidFill>
              </a:rPr>
              <a:t>Essential </a:t>
            </a:r>
            <a:r>
              <a:rPr lang="en-US" sz="2400" b="1" u="sng" dirty="0" smtClean="0">
                <a:solidFill>
                  <a:srgbClr val="FFFF00"/>
                </a:solidFill>
              </a:rPr>
              <a:t>Question:</a:t>
            </a:r>
            <a:r>
              <a:rPr lang="en-US" sz="2400" dirty="0" smtClean="0">
                <a:solidFill>
                  <a:srgbClr val="FFFF00"/>
                </a:solidFill>
              </a:rPr>
              <a:t> What are my five senses? How can adjectives color my writing? How can I use my senses to write descriptive sentences? </a:t>
            </a:r>
            <a:endParaRPr lang="en-US" sz="2400" u="sng" dirty="0"/>
          </a:p>
          <a:p>
            <a:r>
              <a:rPr lang="en-US" sz="2400" b="1" i="1" u="sng" dirty="0" smtClean="0">
                <a:solidFill>
                  <a:srgbClr val="00FFFF"/>
                </a:solidFill>
              </a:rPr>
              <a:t>Standard</a:t>
            </a:r>
            <a:r>
              <a:rPr lang="en-US" sz="2400" b="1" i="1" dirty="0">
                <a:solidFill>
                  <a:srgbClr val="00FFFF"/>
                </a:solidFill>
              </a:rPr>
              <a:t>: ELAGSE6W3.d - </a:t>
            </a:r>
            <a:r>
              <a:rPr lang="en-US" sz="2400" b="1" i="1" dirty="0" smtClean="0">
                <a:solidFill>
                  <a:srgbClr val="00FFFF"/>
                </a:solidFill>
              </a:rPr>
              <a:t>Use </a:t>
            </a:r>
            <a:r>
              <a:rPr lang="en-US" sz="2400" b="1" i="1" dirty="0">
                <a:solidFill>
                  <a:srgbClr val="00FFFF"/>
                </a:solidFill>
              </a:rPr>
              <a:t>precise words and phrases, relevant descriptive details, and sensory language to convey experiences and events</a:t>
            </a:r>
            <a:r>
              <a:rPr lang="en-US" sz="2400" b="1" i="1" dirty="0" smtClean="0">
                <a:solidFill>
                  <a:srgbClr val="00FFFF"/>
                </a:solidFill>
              </a:rPr>
              <a:t>.</a:t>
            </a:r>
          </a:p>
          <a:p>
            <a:r>
              <a:rPr lang="en-US" sz="2400" b="1" i="1" u="sng" dirty="0" smtClean="0">
                <a:solidFill>
                  <a:srgbClr val="00FFFF"/>
                </a:solidFill>
              </a:rPr>
              <a:t>Standard</a:t>
            </a:r>
            <a:r>
              <a:rPr lang="en-US" sz="2400" b="1" i="1" dirty="0" smtClean="0">
                <a:solidFill>
                  <a:srgbClr val="00FFFF"/>
                </a:solidFill>
              </a:rPr>
              <a:t>: </a:t>
            </a:r>
            <a:r>
              <a:rPr lang="en-US" sz="2400" b="1" i="1" dirty="0">
                <a:solidFill>
                  <a:srgbClr val="00FFFF"/>
                </a:solidFill>
              </a:rPr>
              <a:t>ELAGSE6W4 - </a:t>
            </a:r>
            <a:r>
              <a:rPr lang="en-US" sz="2400" b="1" i="1" dirty="0" smtClean="0">
                <a:solidFill>
                  <a:srgbClr val="00FFFF"/>
                </a:solidFill>
              </a:rPr>
              <a:t>Produce </a:t>
            </a:r>
            <a:r>
              <a:rPr lang="en-US" sz="2400" b="1" i="1" dirty="0">
                <a:solidFill>
                  <a:srgbClr val="00FFFF"/>
                </a:solidFill>
              </a:rPr>
              <a:t>clear and coherent writing in which the development, organization, and style are appropriate to task, purpose, and audience</a:t>
            </a:r>
            <a:r>
              <a:rPr lang="en-US" sz="2400" b="1" i="1" dirty="0" smtClean="0">
                <a:solidFill>
                  <a:srgbClr val="00FFFF"/>
                </a:solidFill>
              </a:rPr>
              <a:t>.</a:t>
            </a:r>
            <a:endParaRPr lang="en-US" sz="2400" b="1" dirty="0" smtClean="0">
              <a:solidFill>
                <a:srgbClr val="00FFFF"/>
              </a:solidFill>
            </a:endParaRPr>
          </a:p>
          <a:p>
            <a:r>
              <a:rPr lang="en-US" sz="2400" b="1" u="sng" dirty="0">
                <a:solidFill>
                  <a:srgbClr val="00FFFF"/>
                </a:solidFill>
              </a:rPr>
              <a:t>Standard</a:t>
            </a:r>
            <a:r>
              <a:rPr lang="en-US" sz="2400" b="1" dirty="0">
                <a:solidFill>
                  <a:srgbClr val="00FFFF"/>
                </a:solidFill>
              </a:rPr>
              <a:t>:  </a:t>
            </a:r>
            <a:r>
              <a:rPr lang="en-US" sz="2400" b="1" i="1" dirty="0">
                <a:solidFill>
                  <a:srgbClr val="00FFFF"/>
                </a:solidFill>
              </a:rPr>
              <a:t>ELAGSE6W1 – Write narratives to develop real or imagined experiences or events using effective techniques, relevant descriptive details, and well-structured event sequences</a:t>
            </a:r>
            <a:r>
              <a:rPr lang="en-US" sz="2400" b="1" i="1" dirty="0" smtClean="0">
                <a:solidFill>
                  <a:srgbClr val="00FFFF"/>
                </a:solidFill>
              </a:rPr>
              <a:t>.</a:t>
            </a:r>
            <a:endParaRPr lang="en-US" sz="2400" b="1" dirty="0">
              <a:solidFill>
                <a:srgbClr val="00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9389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868" y="225780"/>
            <a:ext cx="9086491" cy="12954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b="1" i="1" u="sng" dirty="0" smtClean="0"/>
              <a:t>Language Arts</a:t>
            </a:r>
            <a:r>
              <a:rPr lang="en-US" sz="4400" b="1" i="1" dirty="0" smtClean="0"/>
              <a:t> –   </a:t>
            </a:r>
            <a:r>
              <a:rPr lang="en-US" sz="4400" b="1" dirty="0" smtClean="0">
                <a:solidFill>
                  <a:srgbClr val="FF9966"/>
                </a:solidFill>
              </a:rPr>
              <a:t>Work Session</a:t>
            </a:r>
            <a:r>
              <a:rPr lang="en-US" sz="4400" b="1" dirty="0">
                <a:solidFill>
                  <a:srgbClr val="00FFFF"/>
                </a:solidFill>
              </a:rPr>
              <a:t>	</a:t>
            </a:r>
            <a:r>
              <a:rPr lang="en-US" sz="2800" b="1" dirty="0" smtClean="0">
                <a:solidFill>
                  <a:srgbClr val="00FFFF"/>
                </a:solidFill>
              </a:rPr>
              <a:t>11/02/15</a:t>
            </a:r>
            <a:endParaRPr lang="en-US" sz="4400" b="1" dirty="0">
              <a:solidFill>
                <a:srgbClr val="00FF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868" y="2057400"/>
            <a:ext cx="893373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4000" b="1" dirty="0" smtClean="0">
                <a:solidFill>
                  <a:srgbClr val="FFFF00"/>
                </a:solidFill>
              </a:rPr>
              <a:t>Pretest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sz="4000" b="1" dirty="0" smtClean="0">
                <a:solidFill>
                  <a:srgbClr val="FF66CC"/>
                </a:solidFill>
              </a:rPr>
              <a:t>Adjective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sz="4000" b="1" dirty="0" smtClean="0">
                <a:solidFill>
                  <a:srgbClr val="00FFFF"/>
                </a:solidFill>
              </a:rPr>
              <a:t>Sensory</a:t>
            </a:r>
            <a:endParaRPr lang="en-US" sz="4000" b="1" dirty="0">
              <a:solidFill>
                <a:srgbClr val="00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3020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1143000"/>
          </a:xfrm>
        </p:spPr>
        <p:txBody>
          <a:bodyPr>
            <a:normAutofit/>
          </a:bodyPr>
          <a:lstStyle/>
          <a:p>
            <a:pPr algn="ctr"/>
            <a:r>
              <a:rPr lang="en-US" sz="4000" b="1" i="1" u="sng" dirty="0" smtClean="0"/>
              <a:t>Language Arts</a:t>
            </a:r>
            <a:r>
              <a:rPr lang="en-US" sz="4000" b="1" i="1" dirty="0" smtClean="0"/>
              <a:t> –</a:t>
            </a:r>
            <a:r>
              <a:rPr lang="en-US" sz="2800" b="1" dirty="0" smtClean="0">
                <a:solidFill>
                  <a:srgbClr val="00FFFF"/>
                </a:solidFill>
              </a:rPr>
              <a:t>11/02/15 </a:t>
            </a:r>
            <a:br>
              <a:rPr lang="en-US" sz="2800" b="1" dirty="0" smtClean="0">
                <a:solidFill>
                  <a:srgbClr val="00FFFF"/>
                </a:solidFill>
              </a:rPr>
            </a:br>
            <a:r>
              <a:rPr lang="en-US" sz="2800" b="1" dirty="0" smtClean="0">
                <a:solidFill>
                  <a:srgbClr val="00FFFF"/>
                </a:solidFill>
              </a:rPr>
              <a:t>Closing session</a:t>
            </a:r>
            <a:endParaRPr lang="en-US" sz="4000" b="1" dirty="0">
              <a:solidFill>
                <a:srgbClr val="00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28800"/>
            <a:ext cx="8860766" cy="3657600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solidFill>
                  <a:srgbClr val="FFFF00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Explain Homework Bags again</a:t>
            </a:r>
          </a:p>
          <a:p>
            <a:r>
              <a:rPr lang="en-US" sz="5400" b="1" dirty="0" smtClean="0">
                <a:solidFill>
                  <a:srgbClr val="FFCCFF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Student of the Month</a:t>
            </a:r>
          </a:p>
          <a:p>
            <a:r>
              <a:rPr lang="en-US" sz="5400" b="1" dirty="0" smtClean="0">
                <a:solidFill>
                  <a:srgbClr val="FFFF99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Sign agendas</a:t>
            </a:r>
          </a:p>
        </p:txBody>
      </p:sp>
    </p:spTree>
    <p:extLst>
      <p:ext uri="{BB962C8B-B14F-4D97-AF65-F5344CB8AC3E}">
        <p14:creationId xmlns:p14="http://schemas.microsoft.com/office/powerpoint/2010/main" val="2721876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i="1" dirty="0" smtClean="0">
                <a:solidFill>
                  <a:srgbClr val="FFFF00"/>
                </a:solidFill>
              </a:rPr>
              <a:t>      </a:t>
            </a:r>
            <a:r>
              <a:rPr lang="en-US" sz="4000" b="1" i="1" u="sng" dirty="0" smtClean="0"/>
              <a:t>8</a:t>
            </a:r>
            <a:r>
              <a:rPr lang="en-US" sz="4000" b="1" i="1" u="sng" baseline="30000" dirty="0" smtClean="0"/>
              <a:t>th</a:t>
            </a:r>
            <a:r>
              <a:rPr lang="en-US" sz="4000" b="1" i="1" u="sng" dirty="0" smtClean="0"/>
              <a:t> </a:t>
            </a:r>
            <a:r>
              <a:rPr lang="en-US" sz="4000" b="1" i="1" u="sng" dirty="0"/>
              <a:t>Grade Language Arts</a:t>
            </a:r>
            <a:r>
              <a:rPr lang="en-US" sz="4000" b="1" i="1" dirty="0"/>
              <a:t> – </a:t>
            </a:r>
            <a:r>
              <a:rPr lang="en-US" sz="2400" b="1" dirty="0" smtClean="0">
                <a:solidFill>
                  <a:schemeClr val="bg1"/>
                </a:solidFill>
              </a:rPr>
              <a:t>11/02/15</a:t>
            </a:r>
            <a:r>
              <a:rPr lang="en-US" sz="2400" b="1" dirty="0">
                <a:solidFill>
                  <a:schemeClr val="bg1"/>
                </a:solidFill>
              </a:rPr>
              <a:t/>
            </a:r>
            <a:br>
              <a:rPr lang="en-US" sz="2400" b="1" dirty="0">
                <a:solidFill>
                  <a:schemeClr val="bg1"/>
                </a:solidFill>
              </a:rPr>
            </a:br>
            <a:r>
              <a:rPr lang="en-US" sz="2400" b="1" dirty="0">
                <a:solidFill>
                  <a:srgbClr val="00FFFF"/>
                </a:solidFill>
              </a:rPr>
              <a:t>opening session</a:t>
            </a:r>
            <a:endParaRPr lang="en-US" sz="40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438" y="1447800"/>
            <a:ext cx="9067800" cy="3733800"/>
          </a:xfrm>
        </p:spPr>
        <p:txBody>
          <a:bodyPr>
            <a:noAutofit/>
          </a:bodyPr>
          <a:lstStyle/>
          <a:p>
            <a:pPr marL="36576" lvl="0" indent="0" algn="ctr">
              <a:buClr>
                <a:prstClr val="white"/>
              </a:buClr>
              <a:buNone/>
            </a:pPr>
            <a:r>
              <a:rPr lang="en-US" sz="3600" b="1" dirty="0">
                <a:solidFill>
                  <a:srgbClr val="FFFF00"/>
                </a:solidFill>
                <a:latin typeface="Copperplate Gothic Bold" panose="020E0705020206020404" pitchFamily="34" charset="0"/>
              </a:rPr>
              <a:t>SIT IN YOUR SEATS.	</a:t>
            </a:r>
            <a:endParaRPr lang="en-US" sz="3600" b="1" u="sng" dirty="0">
              <a:solidFill>
                <a:srgbClr val="00FFFF"/>
              </a:solidFill>
              <a:latin typeface="Eras Bold ITC" panose="020B0907030504020204" pitchFamily="34" charset="0"/>
            </a:endParaRPr>
          </a:p>
          <a:p>
            <a:pPr lvl="0">
              <a:buClr>
                <a:prstClr val="white"/>
              </a:buClr>
            </a:pPr>
            <a:r>
              <a:rPr lang="en-US" sz="3600" b="1" u="sng" dirty="0">
                <a:solidFill>
                  <a:srgbClr val="FFCCFF"/>
                </a:solidFill>
                <a:latin typeface="Eras Bold ITC" panose="020B0907030504020204" pitchFamily="34" charset="0"/>
              </a:rPr>
              <a:t>Place your agenda on my table</a:t>
            </a:r>
          </a:p>
          <a:p>
            <a:pPr lvl="0">
              <a:lnSpc>
                <a:spcPct val="110000"/>
              </a:lnSpc>
              <a:spcBef>
                <a:spcPts val="0"/>
              </a:spcBef>
              <a:buClr>
                <a:prstClr val="white"/>
              </a:buClr>
            </a:pPr>
            <a:r>
              <a:rPr lang="en-US" sz="36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Sharpen pencils </a:t>
            </a:r>
          </a:p>
          <a:p>
            <a:pPr lvl="0">
              <a:lnSpc>
                <a:spcPct val="110000"/>
              </a:lnSpc>
              <a:spcBef>
                <a:spcPts val="0"/>
              </a:spcBef>
              <a:buClr>
                <a:prstClr val="white"/>
              </a:buClr>
            </a:pPr>
            <a:r>
              <a:rPr lang="en-US" sz="3600" b="1" dirty="0" smtClean="0">
                <a:solidFill>
                  <a:srgbClr val="99FF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Get </a:t>
            </a:r>
            <a:r>
              <a:rPr lang="en-US" sz="3600" b="1" dirty="0">
                <a:solidFill>
                  <a:srgbClr val="99FF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 folder and your book</a:t>
            </a:r>
          </a:p>
          <a:p>
            <a:pPr lvl="0">
              <a:lnSpc>
                <a:spcPct val="110000"/>
              </a:lnSpc>
              <a:spcBef>
                <a:spcPts val="0"/>
              </a:spcBef>
              <a:buClr>
                <a:prstClr val="white"/>
              </a:buClr>
            </a:pPr>
            <a:r>
              <a:rPr lang="en-US" sz="3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Mr. Fernandez pass </a:t>
            </a:r>
            <a:r>
              <a:rPr lang="en-US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 the writing journals </a:t>
            </a:r>
          </a:p>
          <a:p>
            <a:endParaRPr lang="en-US" sz="1200" b="1" dirty="0" smtClean="0"/>
          </a:p>
        </p:txBody>
      </p:sp>
    </p:spTree>
    <p:extLst>
      <p:ext uri="{BB962C8B-B14F-4D97-AF65-F5344CB8AC3E}">
        <p14:creationId xmlns:p14="http://schemas.microsoft.com/office/powerpoint/2010/main" val="2917624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b="1" i="1" u="sng" dirty="0" smtClean="0"/>
              <a:t>Language Arts</a:t>
            </a:r>
            <a:r>
              <a:rPr lang="en-US" sz="4400" b="1" i="1" dirty="0" smtClean="0"/>
              <a:t> –</a:t>
            </a:r>
            <a:r>
              <a:rPr lang="en-US" sz="4400" b="1" dirty="0">
                <a:solidFill>
                  <a:srgbClr val="00FFFF"/>
                </a:solidFill>
              </a:rPr>
              <a:t>	</a:t>
            </a:r>
            <a:r>
              <a:rPr lang="en-US" sz="2800" b="1" dirty="0" smtClean="0">
                <a:solidFill>
                  <a:srgbClr val="00FFFF"/>
                </a:solidFill>
              </a:rPr>
              <a:t>11/02/15 </a:t>
            </a:r>
            <a:br>
              <a:rPr lang="en-US" sz="2800" b="1" dirty="0" smtClean="0">
                <a:solidFill>
                  <a:srgbClr val="00FFFF"/>
                </a:solidFill>
              </a:rPr>
            </a:br>
            <a:r>
              <a:rPr lang="en-US" sz="2800" b="1" dirty="0" smtClean="0">
                <a:solidFill>
                  <a:srgbClr val="00FFFF"/>
                </a:solidFill>
              </a:rPr>
              <a:t>Work session</a:t>
            </a:r>
            <a:endParaRPr lang="en-US" sz="4400" b="1" dirty="0">
              <a:solidFill>
                <a:srgbClr val="00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37381" y="1447800"/>
            <a:ext cx="9144000" cy="4572000"/>
          </a:xfrm>
        </p:spPr>
        <p:txBody>
          <a:bodyPr>
            <a:noAutofit/>
          </a:bodyPr>
          <a:lstStyle/>
          <a:p>
            <a:r>
              <a:rPr lang="en-US" sz="2400" b="1" u="sng" dirty="0">
                <a:solidFill>
                  <a:srgbClr val="FFFF00"/>
                </a:solidFill>
              </a:rPr>
              <a:t>Essential </a:t>
            </a:r>
            <a:r>
              <a:rPr lang="en-US" sz="2400" b="1" u="sng" dirty="0" smtClean="0">
                <a:solidFill>
                  <a:srgbClr val="FFFF00"/>
                </a:solidFill>
              </a:rPr>
              <a:t>Question: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smtClean="0">
                <a:solidFill>
                  <a:srgbClr val="FFFF00"/>
                </a:solidFill>
              </a:rPr>
              <a:t>How </a:t>
            </a:r>
            <a:r>
              <a:rPr lang="en-US" sz="2400" dirty="0">
                <a:solidFill>
                  <a:srgbClr val="FFFF00"/>
                </a:solidFill>
              </a:rPr>
              <a:t>can using a variety of sentences within my writing </a:t>
            </a:r>
            <a:r>
              <a:rPr lang="en-US" sz="2400" dirty="0" smtClean="0">
                <a:solidFill>
                  <a:srgbClr val="FFFF00"/>
                </a:solidFill>
              </a:rPr>
              <a:t>to enhance </a:t>
            </a:r>
            <a:r>
              <a:rPr lang="en-US" sz="2400" dirty="0">
                <a:solidFill>
                  <a:srgbClr val="FFFF00"/>
                </a:solidFill>
              </a:rPr>
              <a:t>my </a:t>
            </a:r>
            <a:r>
              <a:rPr lang="en-US" sz="2400" dirty="0" smtClean="0">
                <a:solidFill>
                  <a:srgbClr val="FFFF00"/>
                </a:solidFill>
              </a:rPr>
              <a:t>writing?</a:t>
            </a:r>
            <a:endParaRPr lang="en-US" sz="2400" u="sng" dirty="0"/>
          </a:p>
          <a:p>
            <a:r>
              <a:rPr lang="en-US" sz="2400" b="1" i="1" u="sng" dirty="0" smtClean="0">
                <a:solidFill>
                  <a:srgbClr val="00FFFF"/>
                </a:solidFill>
              </a:rPr>
              <a:t>Standard</a:t>
            </a:r>
            <a:r>
              <a:rPr lang="en-US" sz="2400" b="1" i="1" dirty="0" smtClean="0">
                <a:solidFill>
                  <a:srgbClr val="00FFFF"/>
                </a:solidFill>
              </a:rPr>
              <a:t>: </a:t>
            </a:r>
            <a:r>
              <a:rPr lang="en-US" sz="2400" b="1" i="1" dirty="0">
                <a:solidFill>
                  <a:srgbClr val="00FFFF"/>
                </a:solidFill>
              </a:rPr>
              <a:t>ELASE8W4 - </a:t>
            </a:r>
            <a:r>
              <a:rPr lang="en-US" sz="2400" b="1" i="1" dirty="0" smtClean="0">
                <a:solidFill>
                  <a:srgbClr val="00FFFF"/>
                </a:solidFill>
              </a:rPr>
              <a:t>Produce </a:t>
            </a:r>
            <a:r>
              <a:rPr lang="en-US" sz="2400" b="1" i="1" dirty="0">
                <a:solidFill>
                  <a:srgbClr val="00FFFF"/>
                </a:solidFill>
              </a:rPr>
              <a:t>clear and coherent writing in which the development, organization, and style are appropriate to task, purpose, and audience</a:t>
            </a:r>
            <a:r>
              <a:rPr lang="en-US" sz="2400" b="1" i="1" dirty="0" smtClean="0">
                <a:solidFill>
                  <a:srgbClr val="00FFFF"/>
                </a:solidFill>
              </a:rPr>
              <a:t>.</a:t>
            </a:r>
          </a:p>
          <a:p>
            <a:r>
              <a:rPr lang="en-US" sz="2400" b="1" i="1" dirty="0">
                <a:solidFill>
                  <a:srgbClr val="00FFFF"/>
                </a:solidFill>
              </a:rPr>
              <a:t>Standard: ELASE8W3 - </a:t>
            </a:r>
            <a:r>
              <a:rPr lang="en-US" sz="2400" b="1" i="1" dirty="0" smtClean="0">
                <a:solidFill>
                  <a:srgbClr val="00FFFF"/>
                </a:solidFill>
              </a:rPr>
              <a:t>Write </a:t>
            </a:r>
            <a:r>
              <a:rPr lang="en-US" sz="2400" b="1" i="1" dirty="0">
                <a:solidFill>
                  <a:srgbClr val="00FFFF"/>
                </a:solidFill>
              </a:rPr>
              <a:t>narratives to develop real or imaged experiences or events using effective techniques, relevant descriptive details, and well-structured event sequences.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91629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-76200" y="76200"/>
            <a:ext cx="9144000" cy="1219200"/>
          </a:xfrm>
        </p:spPr>
        <p:txBody>
          <a:bodyPr>
            <a:normAutofit fontScale="90000" lnSpcReduction="10000"/>
          </a:bodyPr>
          <a:lstStyle/>
          <a:p>
            <a:pPr marL="0" indent="0" algn="ctr">
              <a:buNone/>
            </a:pPr>
            <a:r>
              <a:rPr lang="en-US" sz="4400" b="1" i="1" u="sng" dirty="0" smtClean="0"/>
              <a:t>Language Arts</a:t>
            </a:r>
            <a:r>
              <a:rPr lang="en-US" sz="4400" b="1" i="1" dirty="0" smtClean="0"/>
              <a:t> –   </a:t>
            </a:r>
            <a:r>
              <a:rPr lang="en-US" sz="4400" b="1" dirty="0" smtClean="0">
                <a:solidFill>
                  <a:srgbClr val="FF9966"/>
                </a:solidFill>
              </a:rPr>
              <a:t>Work Session</a:t>
            </a:r>
            <a:r>
              <a:rPr lang="en-US" sz="4400" b="1" dirty="0" smtClean="0">
                <a:solidFill>
                  <a:srgbClr val="00FFFF"/>
                </a:solidFill>
              </a:rPr>
              <a:t>	</a:t>
            </a:r>
            <a:r>
              <a:rPr lang="en-US" sz="2800" b="1" dirty="0" smtClean="0">
                <a:solidFill>
                  <a:srgbClr val="00FFFF"/>
                </a:solidFill>
              </a:rPr>
              <a:t>11/02/15</a:t>
            </a:r>
            <a:endParaRPr lang="en-US" sz="4400" b="1" dirty="0">
              <a:solidFill>
                <a:srgbClr val="00FF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4557" y="1304026"/>
            <a:ext cx="8893115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3200" b="1" dirty="0" smtClean="0">
                <a:solidFill>
                  <a:srgbClr val="FFFF00"/>
                </a:solidFill>
              </a:rPr>
              <a:t>Types of </a:t>
            </a:r>
            <a:r>
              <a:rPr lang="en-US" sz="3200" b="1" dirty="0" smtClean="0">
                <a:solidFill>
                  <a:srgbClr val="FFFF00"/>
                </a:solidFill>
              </a:rPr>
              <a:t>Sentences</a:t>
            </a:r>
            <a:endParaRPr lang="en-US" sz="3200" b="1" dirty="0" smtClean="0">
              <a:solidFill>
                <a:srgbClr val="FFFF00"/>
              </a:solidFill>
            </a:endParaRP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en-US" sz="3200" b="1" dirty="0" smtClean="0">
                <a:solidFill>
                  <a:srgbClr val="00FFFF"/>
                </a:solidFill>
              </a:rPr>
              <a:t>Simple Sentence</a:t>
            </a:r>
          </a:p>
          <a:p>
            <a:pPr marL="1657350" lvl="3" indent="-285750">
              <a:buFont typeface="Wingdings" panose="05000000000000000000" pitchFamily="2" charset="2"/>
              <a:buChar char="Ø"/>
            </a:pPr>
            <a:r>
              <a:rPr lang="en-US" sz="3200" b="1" dirty="0" smtClean="0">
                <a:solidFill>
                  <a:srgbClr val="FF66CC"/>
                </a:solidFill>
              </a:rPr>
              <a:t>Declarative</a:t>
            </a:r>
          </a:p>
          <a:p>
            <a:pPr marL="1657350" lvl="3" indent="-285750">
              <a:buFont typeface="Wingdings" panose="05000000000000000000" pitchFamily="2" charset="2"/>
              <a:buChar char="Ø"/>
            </a:pPr>
            <a:r>
              <a:rPr lang="en-US" sz="3200" b="1" dirty="0" smtClean="0">
                <a:solidFill>
                  <a:srgbClr val="FF66CC"/>
                </a:solidFill>
              </a:rPr>
              <a:t>Imperative</a:t>
            </a:r>
          </a:p>
          <a:p>
            <a:pPr marL="1657350" lvl="3" indent="-285750">
              <a:buFont typeface="Wingdings" panose="05000000000000000000" pitchFamily="2" charset="2"/>
              <a:buChar char="Ø"/>
            </a:pPr>
            <a:r>
              <a:rPr lang="en-US" sz="3200" b="1" dirty="0" smtClean="0">
                <a:solidFill>
                  <a:srgbClr val="FF66CC"/>
                </a:solidFill>
              </a:rPr>
              <a:t>Interrogative</a:t>
            </a:r>
          </a:p>
          <a:p>
            <a:pPr marL="1657350" lvl="3" indent="-285750">
              <a:buFont typeface="Wingdings" panose="05000000000000000000" pitchFamily="2" charset="2"/>
              <a:buChar char="Ø"/>
            </a:pPr>
            <a:r>
              <a:rPr lang="en-US" sz="3200" b="1" dirty="0" smtClean="0">
                <a:solidFill>
                  <a:srgbClr val="FF66CC"/>
                </a:solidFill>
              </a:rPr>
              <a:t>Exclamatory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en-US" sz="3200" b="1" dirty="0" smtClean="0">
                <a:solidFill>
                  <a:srgbClr val="92D050"/>
                </a:solidFill>
              </a:rPr>
              <a:t>Compound Sentence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en-US" sz="3200" b="1" dirty="0" smtClean="0">
                <a:solidFill>
                  <a:srgbClr val="FFCCFF"/>
                </a:solidFill>
              </a:rPr>
              <a:t>Complex Compound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en-US" sz="3200" b="1" dirty="0" smtClean="0">
                <a:solidFill>
                  <a:srgbClr val="00FFFF"/>
                </a:solidFill>
              </a:rPr>
              <a:t>Compound/Complex Sentence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sz="3200" b="1" dirty="0" smtClean="0">
                <a:solidFill>
                  <a:srgbClr val="FFFF00"/>
                </a:solidFill>
              </a:rPr>
              <a:t>IAN Book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sz="3200" b="1" dirty="0" smtClean="0">
                <a:solidFill>
                  <a:srgbClr val="FFFF00"/>
                </a:solidFill>
              </a:rPr>
              <a:t>Whole Group</a:t>
            </a:r>
          </a:p>
        </p:txBody>
      </p:sp>
    </p:spTree>
    <p:extLst>
      <p:ext uri="{BB962C8B-B14F-4D97-AF65-F5344CB8AC3E}">
        <p14:creationId xmlns:p14="http://schemas.microsoft.com/office/powerpoint/2010/main" val="2283138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28755" y="21566"/>
            <a:ext cx="9067800" cy="1143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i="1" u="sng" dirty="0" smtClean="0"/>
              <a:t>Language Arts</a:t>
            </a:r>
            <a:r>
              <a:rPr lang="en-US" sz="4000" b="1" i="1" dirty="0" smtClean="0"/>
              <a:t> –</a:t>
            </a:r>
            <a:r>
              <a:rPr lang="en-US" sz="2800" b="1" dirty="0" smtClean="0">
                <a:solidFill>
                  <a:srgbClr val="00FFFF"/>
                </a:solidFill>
              </a:rPr>
              <a:t>11/02/15 </a:t>
            </a:r>
            <a:br>
              <a:rPr lang="en-US" sz="2800" b="1" dirty="0" smtClean="0">
                <a:solidFill>
                  <a:srgbClr val="00FFFF"/>
                </a:solidFill>
              </a:rPr>
            </a:br>
            <a:r>
              <a:rPr lang="en-US" sz="2800" b="1" dirty="0" smtClean="0">
                <a:solidFill>
                  <a:srgbClr val="00FFFF"/>
                </a:solidFill>
              </a:rPr>
              <a:t>Closing session</a:t>
            </a:r>
            <a:endParaRPr lang="en-US" sz="4000" b="1" dirty="0">
              <a:solidFill>
                <a:srgbClr val="00FFFF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8755" y="1676400"/>
            <a:ext cx="8860766" cy="3048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sz="7200" b="1" dirty="0" smtClean="0">
                <a:solidFill>
                  <a:srgbClr val="FFFF99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Sign agendas</a:t>
            </a:r>
          </a:p>
        </p:txBody>
      </p:sp>
    </p:spTree>
    <p:extLst>
      <p:ext uri="{BB962C8B-B14F-4D97-AF65-F5344CB8AC3E}">
        <p14:creationId xmlns:p14="http://schemas.microsoft.com/office/powerpoint/2010/main" val="3212361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7253" y="76200"/>
            <a:ext cx="9008853" cy="9144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4400" b="1" i="1" u="sng" dirty="0"/>
              <a:t>7</a:t>
            </a:r>
            <a:r>
              <a:rPr lang="en-US" sz="4400" b="1" i="1" u="sng" baseline="30000" dirty="0" smtClean="0"/>
              <a:t>th</a:t>
            </a:r>
            <a:r>
              <a:rPr lang="en-US" sz="4400" b="1" i="1" u="sng" dirty="0" smtClean="0"/>
              <a:t> Grade Language Arts</a:t>
            </a:r>
            <a:r>
              <a:rPr lang="en-US" sz="4400" b="1" i="1" dirty="0" smtClean="0"/>
              <a:t> – </a:t>
            </a:r>
            <a:r>
              <a:rPr lang="en-US" sz="2800" b="1" dirty="0" smtClean="0">
                <a:solidFill>
                  <a:schemeClr val="bg1"/>
                </a:solidFill>
              </a:rPr>
              <a:t>11/02/15</a:t>
            </a:r>
            <a:br>
              <a:rPr lang="en-US" sz="2800" b="1" dirty="0" smtClean="0">
                <a:solidFill>
                  <a:schemeClr val="bg1"/>
                </a:solidFill>
              </a:rPr>
            </a:br>
            <a:r>
              <a:rPr lang="en-US" sz="2800" b="1" dirty="0" smtClean="0">
                <a:solidFill>
                  <a:srgbClr val="00FFFF"/>
                </a:solidFill>
              </a:rPr>
              <a:t>opening session</a:t>
            </a:r>
            <a:endParaRPr lang="en-US" sz="4400" b="1" dirty="0">
              <a:solidFill>
                <a:srgbClr val="00FFFF"/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077200" cy="3200400"/>
          </a:xfrm>
          <a:ln>
            <a:noFill/>
          </a:ln>
        </p:spPr>
        <p:txBody>
          <a:bodyPr>
            <a:normAutofit/>
          </a:bodyPr>
          <a:lstStyle/>
          <a:p>
            <a:pPr marL="36576" indent="0" algn="ctr">
              <a:buNone/>
            </a:pPr>
            <a:r>
              <a:rPr lang="en-US" sz="3400" b="1" dirty="0" smtClean="0">
                <a:solidFill>
                  <a:srgbClr val="FFFF00"/>
                </a:solidFill>
                <a:latin typeface="Copperplate Gothic Bold" panose="020E0705020206020404" pitchFamily="34" charset="0"/>
              </a:rPr>
              <a:t>SIT IN YOUR SEATS.	</a:t>
            </a:r>
            <a:endParaRPr lang="en-US" sz="3400" b="1" u="sng" dirty="0" smtClean="0">
              <a:solidFill>
                <a:srgbClr val="00FFFF"/>
              </a:solidFill>
              <a:latin typeface="Eras Bold ITC" panose="020B0907030504020204" pitchFamily="34" charset="0"/>
            </a:endParaRPr>
          </a:p>
          <a:p>
            <a:r>
              <a:rPr lang="en-US" sz="3400" b="1" u="sng" dirty="0" smtClean="0">
                <a:solidFill>
                  <a:srgbClr val="FFCCFF"/>
                </a:solidFill>
                <a:latin typeface="Eras Bold ITC" panose="020B0907030504020204" pitchFamily="34" charset="0"/>
              </a:rPr>
              <a:t>Place your agenda on my table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3200" b="1" dirty="0" smtClean="0">
                <a:solidFill>
                  <a:srgbClr val="99FF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Get your folder and your book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3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Ms. Khan pass out the writing journals </a:t>
            </a:r>
          </a:p>
        </p:txBody>
      </p:sp>
    </p:spTree>
    <p:extLst>
      <p:ext uri="{BB962C8B-B14F-4D97-AF65-F5344CB8AC3E}">
        <p14:creationId xmlns:p14="http://schemas.microsoft.com/office/powerpoint/2010/main" val="1813306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AD2E03"/>
      </a:dk2>
      <a:lt2>
        <a:srgbClr val="D75626"/>
      </a:lt2>
      <a:accent1>
        <a:srgbClr val="760603"/>
      </a:accent1>
      <a:accent2>
        <a:srgbClr val="FA9C1F"/>
      </a:accent2>
      <a:accent3>
        <a:srgbClr val="D9BB55"/>
      </a:accent3>
      <a:accent4>
        <a:srgbClr val="829551"/>
      </a:accent4>
      <a:accent5>
        <a:srgbClr val="58A28B"/>
      </a:accent5>
      <a:accent6>
        <a:srgbClr val="426480"/>
      </a:accent6>
      <a:hlink>
        <a:srgbClr val="460402"/>
      </a:hlink>
      <a:folHlink>
        <a:srgbClr val="991111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4000"/>
                <a:hueMod val="22000"/>
                <a:satMod val="220000"/>
                <a:lumMod val="6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4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2903AAAE-3EA5-424A-B142-CC51DC1F897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105752</TotalTime>
  <Words>401</Words>
  <Application>Microsoft Office PowerPoint</Application>
  <PresentationFormat>On-screen Show (4:3)</PresentationFormat>
  <Paragraphs>64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Aparajita</vt:lpstr>
      <vt:lpstr>Calibri</vt:lpstr>
      <vt:lpstr>Century Gothic</vt:lpstr>
      <vt:lpstr>Copperplate Gothic Bold</vt:lpstr>
      <vt:lpstr>Eras Bold ITC</vt:lpstr>
      <vt:lpstr>Times New Roman</vt:lpstr>
      <vt:lpstr>Wingdings</vt:lpstr>
      <vt:lpstr>Wingdings 3</vt:lpstr>
      <vt:lpstr>Slice</vt:lpstr>
      <vt:lpstr>6th Grade Language Arts – 11/02/15 opening session</vt:lpstr>
      <vt:lpstr>Language Arts – 11/02/15  Work session</vt:lpstr>
      <vt:lpstr>Language Arts –   Work Session 11/02/15</vt:lpstr>
      <vt:lpstr>Language Arts –11/02/15  Closing session</vt:lpstr>
      <vt:lpstr>      8th Grade Language Arts – 11/02/15 opening session</vt:lpstr>
      <vt:lpstr>Language Arts – 11/02/15  Work session</vt:lpstr>
      <vt:lpstr>PowerPoint Presentation</vt:lpstr>
      <vt:lpstr>PowerPoint Presentation</vt:lpstr>
      <vt:lpstr>PowerPoint Presentation</vt:lpstr>
      <vt:lpstr>Language Arts – 11/02/15  Work session</vt:lpstr>
      <vt:lpstr>PowerPoint Presentation</vt:lpstr>
      <vt:lpstr>PowerPoint Presentation</vt:lpstr>
    </vt:vector>
  </TitlesOfParts>
  <Company>Cobb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Add These items to your agendaS!!!</dc:title>
  <dc:creator>Lindsey Thurman</dc:creator>
  <cp:lastModifiedBy>Lorena Lockhart</cp:lastModifiedBy>
  <cp:revision>463</cp:revision>
  <cp:lastPrinted>2015-10-12T18:06:39Z</cp:lastPrinted>
  <dcterms:created xsi:type="dcterms:W3CDTF">2012-10-02T13:25:30Z</dcterms:created>
  <dcterms:modified xsi:type="dcterms:W3CDTF">2015-11-03T00:41:24Z</dcterms:modified>
</cp:coreProperties>
</file>